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4" r:id="rId1"/>
  </p:sldMasterIdLst>
  <p:sldIdLst>
    <p:sldId id="256" r:id="rId2"/>
    <p:sldId id="290" r:id="rId3"/>
    <p:sldId id="266" r:id="rId4"/>
    <p:sldId id="288" r:id="rId5"/>
    <p:sldId id="283" r:id="rId6"/>
    <p:sldId id="293" r:id="rId7"/>
    <p:sldId id="281" r:id="rId8"/>
    <p:sldId id="280" r:id="rId9"/>
    <p:sldId id="291" r:id="rId10"/>
    <p:sldId id="294" r:id="rId11"/>
    <p:sldId id="278" r:id="rId12"/>
    <p:sldId id="300" r:id="rId13"/>
    <p:sldId id="287" r:id="rId14"/>
    <p:sldId id="259" r:id="rId15"/>
    <p:sldId id="302" r:id="rId16"/>
    <p:sldId id="303" r:id="rId17"/>
    <p:sldId id="304" r:id="rId18"/>
    <p:sldId id="305" r:id="rId19"/>
    <p:sldId id="267" r:id="rId20"/>
    <p:sldId id="306" r:id="rId21"/>
    <p:sldId id="307" r:id="rId22"/>
    <p:sldId id="308" r:id="rId23"/>
    <p:sldId id="309" r:id="rId24"/>
    <p:sldId id="312"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78"/>
    <p:restoredTop sz="96928"/>
  </p:normalViewPr>
  <p:slideViewPr>
    <p:cSldViewPr snapToGrid="0" snapToObjects="1">
      <p:cViewPr>
        <p:scale>
          <a:sx n="124" d="100"/>
          <a:sy n="124" d="100"/>
        </p:scale>
        <p:origin x="-12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FFB89-0C92-4EFB-A411-48EE3D949C8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85A0979-EDE5-40AC-B14C-DAFBC60C81B1}">
      <dgm:prSet custT="1"/>
      <dgm:spPr/>
      <dgm:t>
        <a:bodyPr/>
        <a:lstStyle/>
        <a:p>
          <a:r>
            <a:rPr lang="tr-TR" sz="1800" b="1" dirty="0">
              <a:solidFill>
                <a:schemeClr val="tx2"/>
              </a:solidFill>
            </a:rPr>
            <a:t>Dijital Oyun Oynama Nedenleri</a:t>
          </a:r>
          <a:endParaRPr lang="en-US" sz="1800" dirty="0">
            <a:solidFill>
              <a:schemeClr val="tx2"/>
            </a:solidFill>
          </a:endParaRPr>
        </a:p>
      </dgm:t>
    </dgm:pt>
    <dgm:pt modelId="{B7F8B827-95CF-4442-BE62-F610DE892DF5}" type="parTrans" cxnId="{08F9A30E-5E1B-4F54-87B5-2490872F74DF}">
      <dgm:prSet/>
      <dgm:spPr/>
      <dgm:t>
        <a:bodyPr/>
        <a:lstStyle/>
        <a:p>
          <a:endParaRPr lang="en-US"/>
        </a:p>
      </dgm:t>
    </dgm:pt>
    <dgm:pt modelId="{4E85AC86-DFB0-4D4B-84B6-9F5907CA42A7}" type="sibTrans" cxnId="{08F9A30E-5E1B-4F54-87B5-2490872F74DF}">
      <dgm:prSet/>
      <dgm:spPr/>
      <dgm:t>
        <a:bodyPr/>
        <a:lstStyle/>
        <a:p>
          <a:endParaRPr lang="en-US"/>
        </a:p>
      </dgm:t>
    </dgm:pt>
    <dgm:pt modelId="{CA0685FE-8A3F-4DC7-B12A-CC8E8E57731C}">
      <dgm:prSet/>
      <dgm:spPr/>
      <dgm:t>
        <a:bodyPr/>
        <a:lstStyle/>
        <a:p>
          <a:r>
            <a:rPr lang="tr-TR" dirty="0"/>
            <a:t>Eğlence, meydan okuma, yapacak başka bir şey olmadığından</a:t>
          </a:r>
          <a:endParaRPr lang="en-US" dirty="0"/>
        </a:p>
      </dgm:t>
    </dgm:pt>
    <dgm:pt modelId="{799D80DC-04D0-4CC6-9505-53F7318F2E4F}" type="parTrans" cxnId="{F0CD14FE-A8BF-48B4-B838-B611F40177FB}">
      <dgm:prSet/>
      <dgm:spPr/>
      <dgm:t>
        <a:bodyPr/>
        <a:lstStyle/>
        <a:p>
          <a:endParaRPr lang="en-US"/>
        </a:p>
      </dgm:t>
    </dgm:pt>
    <dgm:pt modelId="{09BD4D8F-085F-4A47-9B70-21B53E7DDEBC}" type="sibTrans" cxnId="{F0CD14FE-A8BF-48B4-B838-B611F40177FB}">
      <dgm:prSet/>
      <dgm:spPr/>
      <dgm:t>
        <a:bodyPr/>
        <a:lstStyle/>
        <a:p>
          <a:endParaRPr lang="en-US"/>
        </a:p>
      </dgm:t>
    </dgm:pt>
    <dgm:pt modelId="{000BA96A-A7E7-4235-9E1F-70EBFC4A98A9}">
      <dgm:prSet/>
      <dgm:spPr/>
      <dgm:t>
        <a:bodyPr/>
        <a:lstStyle/>
        <a:p>
          <a:r>
            <a:rPr lang="tr-TR"/>
            <a:t>Rekabet, sosyal iletişim, çeşitlilik, canlandırıcı etki, düşsel ortamlar sağlama</a:t>
          </a:r>
          <a:endParaRPr lang="en-US"/>
        </a:p>
      </dgm:t>
    </dgm:pt>
    <dgm:pt modelId="{0927D15C-D156-4842-B91F-6985B2EBDF90}" type="parTrans" cxnId="{C03AD398-9DC0-41DA-969F-5347A2ED690F}">
      <dgm:prSet/>
      <dgm:spPr/>
      <dgm:t>
        <a:bodyPr/>
        <a:lstStyle/>
        <a:p>
          <a:endParaRPr lang="en-US"/>
        </a:p>
      </dgm:t>
    </dgm:pt>
    <dgm:pt modelId="{AA000D07-CB1E-4879-8D82-AA527604C63E}" type="sibTrans" cxnId="{C03AD398-9DC0-41DA-969F-5347A2ED690F}">
      <dgm:prSet/>
      <dgm:spPr/>
      <dgm:t>
        <a:bodyPr/>
        <a:lstStyle/>
        <a:p>
          <a:endParaRPr lang="en-US"/>
        </a:p>
      </dgm:t>
    </dgm:pt>
    <dgm:pt modelId="{4AEFEBE3-4239-430D-8A4B-C74FFE19830A}">
      <dgm:prSet/>
      <dgm:spPr/>
      <dgm:t>
        <a:bodyPr/>
        <a:lstStyle/>
        <a:p>
          <a:r>
            <a:rPr lang="tr-TR"/>
            <a:t>Zaman geçirme, rahatlamak ya da stresten kaçma</a:t>
          </a:r>
          <a:endParaRPr lang="en-US"/>
        </a:p>
      </dgm:t>
    </dgm:pt>
    <dgm:pt modelId="{10544FCC-3CFD-426F-81A9-D2A32AF1C54C}" type="parTrans" cxnId="{A479622E-7193-4A39-AD1C-F954207E2700}">
      <dgm:prSet/>
      <dgm:spPr/>
      <dgm:t>
        <a:bodyPr/>
        <a:lstStyle/>
        <a:p>
          <a:endParaRPr lang="en-US"/>
        </a:p>
      </dgm:t>
    </dgm:pt>
    <dgm:pt modelId="{0A500B77-8152-4E00-9B20-4B998ACBFA46}" type="sibTrans" cxnId="{A479622E-7193-4A39-AD1C-F954207E2700}">
      <dgm:prSet/>
      <dgm:spPr/>
      <dgm:t>
        <a:bodyPr/>
        <a:lstStyle/>
        <a:p>
          <a:endParaRPr lang="en-US"/>
        </a:p>
      </dgm:t>
    </dgm:pt>
    <dgm:pt modelId="{C52FB591-6013-490E-889D-4C9EA0347BF5}">
      <dgm:prSet/>
      <dgm:spPr/>
      <dgm:t>
        <a:bodyPr/>
        <a:lstStyle/>
        <a:p>
          <a:r>
            <a:rPr lang="tr-TR"/>
            <a:t>Birçok defalar tekrar dönülebilme, uzun süreler boyunca odaklanılabilecek bir ortam sağlama</a:t>
          </a:r>
          <a:endParaRPr lang="en-US"/>
        </a:p>
      </dgm:t>
    </dgm:pt>
    <dgm:pt modelId="{B73EF28B-3C36-4A13-BD35-3F988421D722}" type="parTrans" cxnId="{D9AF3BB4-6620-43B0-8386-74FF2DDC7566}">
      <dgm:prSet/>
      <dgm:spPr/>
      <dgm:t>
        <a:bodyPr/>
        <a:lstStyle/>
        <a:p>
          <a:endParaRPr lang="en-US"/>
        </a:p>
      </dgm:t>
    </dgm:pt>
    <dgm:pt modelId="{DBA39E6A-E97A-48E5-A41E-A770021C22E1}" type="sibTrans" cxnId="{D9AF3BB4-6620-43B0-8386-74FF2DDC7566}">
      <dgm:prSet/>
      <dgm:spPr/>
      <dgm:t>
        <a:bodyPr/>
        <a:lstStyle/>
        <a:p>
          <a:endParaRPr lang="en-US"/>
        </a:p>
      </dgm:t>
    </dgm:pt>
    <dgm:pt modelId="{76796F17-9655-448B-AA56-C7DF5C3C944F}">
      <dgm:prSet/>
      <dgm:spPr/>
      <dgm:t>
        <a:bodyPr/>
        <a:lstStyle/>
        <a:p>
          <a:r>
            <a:rPr lang="tr-TR"/>
            <a:t>Dinlenme, bos zaman geçirme, içinde bulunulan zamandan uzaklaşma, gerçek hayattan kaçma ve serbest olma gibi nedenler de yine bireyleri oyun oynamaya yönelten nedenler olarak karşımıza çıkmaktadır (Horzum vd. 2008, s. 8).</a:t>
          </a:r>
          <a:endParaRPr lang="en-US"/>
        </a:p>
      </dgm:t>
    </dgm:pt>
    <dgm:pt modelId="{D8E34AC4-1043-48C8-A039-90EF440A97E3}" type="parTrans" cxnId="{99DE25A5-2B0C-4CD9-9FE1-EB6AD2402C41}">
      <dgm:prSet/>
      <dgm:spPr/>
      <dgm:t>
        <a:bodyPr/>
        <a:lstStyle/>
        <a:p>
          <a:endParaRPr lang="en-US"/>
        </a:p>
      </dgm:t>
    </dgm:pt>
    <dgm:pt modelId="{CA4A09FA-4858-4890-9DCA-D925D8EB7101}" type="sibTrans" cxnId="{99DE25A5-2B0C-4CD9-9FE1-EB6AD2402C41}">
      <dgm:prSet/>
      <dgm:spPr/>
      <dgm:t>
        <a:bodyPr/>
        <a:lstStyle/>
        <a:p>
          <a:endParaRPr lang="en-US"/>
        </a:p>
      </dgm:t>
    </dgm:pt>
    <dgm:pt modelId="{0A343200-EC56-0F4B-8A73-38451F848227}" type="pres">
      <dgm:prSet presAssocID="{910FFB89-0C92-4EFB-A411-48EE3D949C81}" presName="linear" presStyleCnt="0">
        <dgm:presLayoutVars>
          <dgm:animLvl val="lvl"/>
          <dgm:resizeHandles val="exact"/>
        </dgm:presLayoutVars>
      </dgm:prSet>
      <dgm:spPr/>
      <dgm:t>
        <a:bodyPr/>
        <a:lstStyle/>
        <a:p>
          <a:endParaRPr lang="tr-TR"/>
        </a:p>
      </dgm:t>
    </dgm:pt>
    <dgm:pt modelId="{6B8C4894-9D37-3244-889B-4226BF07AB26}" type="pres">
      <dgm:prSet presAssocID="{A85A0979-EDE5-40AC-B14C-DAFBC60C81B1}" presName="parentText" presStyleLbl="node1" presStyleIdx="0" presStyleCnt="6">
        <dgm:presLayoutVars>
          <dgm:chMax val="0"/>
          <dgm:bulletEnabled val="1"/>
        </dgm:presLayoutVars>
      </dgm:prSet>
      <dgm:spPr/>
      <dgm:t>
        <a:bodyPr/>
        <a:lstStyle/>
        <a:p>
          <a:endParaRPr lang="tr-TR"/>
        </a:p>
      </dgm:t>
    </dgm:pt>
    <dgm:pt modelId="{9D619CD9-835D-F44C-B5A4-E0CCC903822A}" type="pres">
      <dgm:prSet presAssocID="{4E85AC86-DFB0-4D4B-84B6-9F5907CA42A7}" presName="spacer" presStyleCnt="0"/>
      <dgm:spPr/>
    </dgm:pt>
    <dgm:pt modelId="{C974B40F-0FF8-2244-A314-0DF976C5934B}" type="pres">
      <dgm:prSet presAssocID="{CA0685FE-8A3F-4DC7-B12A-CC8E8E57731C}" presName="parentText" presStyleLbl="node1" presStyleIdx="1" presStyleCnt="6">
        <dgm:presLayoutVars>
          <dgm:chMax val="0"/>
          <dgm:bulletEnabled val="1"/>
        </dgm:presLayoutVars>
      </dgm:prSet>
      <dgm:spPr/>
      <dgm:t>
        <a:bodyPr/>
        <a:lstStyle/>
        <a:p>
          <a:endParaRPr lang="tr-TR"/>
        </a:p>
      </dgm:t>
    </dgm:pt>
    <dgm:pt modelId="{50928A4E-40A1-7E40-AFFB-5CB39B6099C1}" type="pres">
      <dgm:prSet presAssocID="{09BD4D8F-085F-4A47-9B70-21B53E7DDEBC}" presName="spacer" presStyleCnt="0"/>
      <dgm:spPr/>
    </dgm:pt>
    <dgm:pt modelId="{0B5B2A8B-63D5-134B-B520-19C45F111660}" type="pres">
      <dgm:prSet presAssocID="{000BA96A-A7E7-4235-9E1F-70EBFC4A98A9}" presName="parentText" presStyleLbl="node1" presStyleIdx="2" presStyleCnt="6">
        <dgm:presLayoutVars>
          <dgm:chMax val="0"/>
          <dgm:bulletEnabled val="1"/>
        </dgm:presLayoutVars>
      </dgm:prSet>
      <dgm:spPr/>
      <dgm:t>
        <a:bodyPr/>
        <a:lstStyle/>
        <a:p>
          <a:endParaRPr lang="tr-TR"/>
        </a:p>
      </dgm:t>
    </dgm:pt>
    <dgm:pt modelId="{074EC402-4CD8-C944-81FC-08A489A11EEA}" type="pres">
      <dgm:prSet presAssocID="{AA000D07-CB1E-4879-8D82-AA527604C63E}" presName="spacer" presStyleCnt="0"/>
      <dgm:spPr/>
    </dgm:pt>
    <dgm:pt modelId="{7148B7B8-8565-AE4B-9A02-A8D5B5D641C9}" type="pres">
      <dgm:prSet presAssocID="{4AEFEBE3-4239-430D-8A4B-C74FFE19830A}" presName="parentText" presStyleLbl="node1" presStyleIdx="3" presStyleCnt="6">
        <dgm:presLayoutVars>
          <dgm:chMax val="0"/>
          <dgm:bulletEnabled val="1"/>
        </dgm:presLayoutVars>
      </dgm:prSet>
      <dgm:spPr/>
      <dgm:t>
        <a:bodyPr/>
        <a:lstStyle/>
        <a:p>
          <a:endParaRPr lang="tr-TR"/>
        </a:p>
      </dgm:t>
    </dgm:pt>
    <dgm:pt modelId="{FFCB9EAB-7961-2D4A-83A8-35867B100721}" type="pres">
      <dgm:prSet presAssocID="{0A500B77-8152-4E00-9B20-4B998ACBFA46}" presName="spacer" presStyleCnt="0"/>
      <dgm:spPr/>
    </dgm:pt>
    <dgm:pt modelId="{A7F35138-1EFB-EC44-84D3-BD41BE772E9E}" type="pres">
      <dgm:prSet presAssocID="{C52FB591-6013-490E-889D-4C9EA0347BF5}" presName="parentText" presStyleLbl="node1" presStyleIdx="4" presStyleCnt="6">
        <dgm:presLayoutVars>
          <dgm:chMax val="0"/>
          <dgm:bulletEnabled val="1"/>
        </dgm:presLayoutVars>
      </dgm:prSet>
      <dgm:spPr/>
      <dgm:t>
        <a:bodyPr/>
        <a:lstStyle/>
        <a:p>
          <a:endParaRPr lang="tr-TR"/>
        </a:p>
      </dgm:t>
    </dgm:pt>
    <dgm:pt modelId="{FE1E77BF-C7FB-8645-8AE4-255C41FFC3F3}" type="pres">
      <dgm:prSet presAssocID="{DBA39E6A-E97A-48E5-A41E-A770021C22E1}" presName="spacer" presStyleCnt="0"/>
      <dgm:spPr/>
    </dgm:pt>
    <dgm:pt modelId="{6C5F8E0D-D75F-B346-AA41-751550792D39}" type="pres">
      <dgm:prSet presAssocID="{76796F17-9655-448B-AA56-C7DF5C3C944F}" presName="parentText" presStyleLbl="node1" presStyleIdx="5" presStyleCnt="6">
        <dgm:presLayoutVars>
          <dgm:chMax val="0"/>
          <dgm:bulletEnabled val="1"/>
        </dgm:presLayoutVars>
      </dgm:prSet>
      <dgm:spPr/>
      <dgm:t>
        <a:bodyPr/>
        <a:lstStyle/>
        <a:p>
          <a:endParaRPr lang="tr-TR"/>
        </a:p>
      </dgm:t>
    </dgm:pt>
  </dgm:ptLst>
  <dgm:cxnLst>
    <dgm:cxn modelId="{D9AF3BB4-6620-43B0-8386-74FF2DDC7566}" srcId="{910FFB89-0C92-4EFB-A411-48EE3D949C81}" destId="{C52FB591-6013-490E-889D-4C9EA0347BF5}" srcOrd="4" destOrd="0" parTransId="{B73EF28B-3C36-4A13-BD35-3F988421D722}" sibTransId="{DBA39E6A-E97A-48E5-A41E-A770021C22E1}"/>
    <dgm:cxn modelId="{08F9A30E-5E1B-4F54-87B5-2490872F74DF}" srcId="{910FFB89-0C92-4EFB-A411-48EE3D949C81}" destId="{A85A0979-EDE5-40AC-B14C-DAFBC60C81B1}" srcOrd="0" destOrd="0" parTransId="{B7F8B827-95CF-4442-BE62-F610DE892DF5}" sibTransId="{4E85AC86-DFB0-4D4B-84B6-9F5907CA42A7}"/>
    <dgm:cxn modelId="{C38CEF01-92C2-2C4A-B50A-52A2A90556F5}" type="presOf" srcId="{A85A0979-EDE5-40AC-B14C-DAFBC60C81B1}" destId="{6B8C4894-9D37-3244-889B-4226BF07AB26}" srcOrd="0" destOrd="0" presId="urn:microsoft.com/office/officeart/2005/8/layout/vList2"/>
    <dgm:cxn modelId="{E69E1497-FB00-9B49-AADB-3C9F1952996D}" type="presOf" srcId="{76796F17-9655-448B-AA56-C7DF5C3C944F}" destId="{6C5F8E0D-D75F-B346-AA41-751550792D39}" srcOrd="0" destOrd="0" presId="urn:microsoft.com/office/officeart/2005/8/layout/vList2"/>
    <dgm:cxn modelId="{904C8AE5-DB2C-1B43-81D1-A76E9171F4F6}" type="presOf" srcId="{910FFB89-0C92-4EFB-A411-48EE3D949C81}" destId="{0A343200-EC56-0F4B-8A73-38451F848227}" srcOrd="0" destOrd="0" presId="urn:microsoft.com/office/officeart/2005/8/layout/vList2"/>
    <dgm:cxn modelId="{A479622E-7193-4A39-AD1C-F954207E2700}" srcId="{910FFB89-0C92-4EFB-A411-48EE3D949C81}" destId="{4AEFEBE3-4239-430D-8A4B-C74FFE19830A}" srcOrd="3" destOrd="0" parTransId="{10544FCC-3CFD-426F-81A9-D2A32AF1C54C}" sibTransId="{0A500B77-8152-4E00-9B20-4B998ACBFA46}"/>
    <dgm:cxn modelId="{B5B00111-C850-E448-AB1F-93E642D2846A}" type="presOf" srcId="{4AEFEBE3-4239-430D-8A4B-C74FFE19830A}" destId="{7148B7B8-8565-AE4B-9A02-A8D5B5D641C9}" srcOrd="0" destOrd="0" presId="urn:microsoft.com/office/officeart/2005/8/layout/vList2"/>
    <dgm:cxn modelId="{7ADA76B9-D801-5542-AFE5-849178418F36}" type="presOf" srcId="{C52FB591-6013-490E-889D-4C9EA0347BF5}" destId="{A7F35138-1EFB-EC44-84D3-BD41BE772E9E}" srcOrd="0" destOrd="0" presId="urn:microsoft.com/office/officeart/2005/8/layout/vList2"/>
    <dgm:cxn modelId="{F0CD14FE-A8BF-48B4-B838-B611F40177FB}" srcId="{910FFB89-0C92-4EFB-A411-48EE3D949C81}" destId="{CA0685FE-8A3F-4DC7-B12A-CC8E8E57731C}" srcOrd="1" destOrd="0" parTransId="{799D80DC-04D0-4CC6-9505-53F7318F2E4F}" sibTransId="{09BD4D8F-085F-4A47-9B70-21B53E7DDEBC}"/>
    <dgm:cxn modelId="{99DE25A5-2B0C-4CD9-9FE1-EB6AD2402C41}" srcId="{910FFB89-0C92-4EFB-A411-48EE3D949C81}" destId="{76796F17-9655-448B-AA56-C7DF5C3C944F}" srcOrd="5" destOrd="0" parTransId="{D8E34AC4-1043-48C8-A039-90EF440A97E3}" sibTransId="{CA4A09FA-4858-4890-9DCA-D925D8EB7101}"/>
    <dgm:cxn modelId="{1CE14697-C29E-6B49-8330-229F42A5249A}" type="presOf" srcId="{000BA96A-A7E7-4235-9E1F-70EBFC4A98A9}" destId="{0B5B2A8B-63D5-134B-B520-19C45F111660}" srcOrd="0" destOrd="0" presId="urn:microsoft.com/office/officeart/2005/8/layout/vList2"/>
    <dgm:cxn modelId="{C03AD398-9DC0-41DA-969F-5347A2ED690F}" srcId="{910FFB89-0C92-4EFB-A411-48EE3D949C81}" destId="{000BA96A-A7E7-4235-9E1F-70EBFC4A98A9}" srcOrd="2" destOrd="0" parTransId="{0927D15C-D156-4842-B91F-6985B2EBDF90}" sibTransId="{AA000D07-CB1E-4879-8D82-AA527604C63E}"/>
    <dgm:cxn modelId="{B1F6F6AA-4290-2044-B7A1-EEA554ABB906}" type="presOf" srcId="{CA0685FE-8A3F-4DC7-B12A-CC8E8E57731C}" destId="{C974B40F-0FF8-2244-A314-0DF976C5934B}" srcOrd="0" destOrd="0" presId="urn:microsoft.com/office/officeart/2005/8/layout/vList2"/>
    <dgm:cxn modelId="{EC13DE57-18D1-C640-AC46-ABB2F130B209}" type="presParOf" srcId="{0A343200-EC56-0F4B-8A73-38451F848227}" destId="{6B8C4894-9D37-3244-889B-4226BF07AB26}" srcOrd="0" destOrd="0" presId="urn:microsoft.com/office/officeart/2005/8/layout/vList2"/>
    <dgm:cxn modelId="{C14B06BA-04D1-8449-9C49-059434EE1248}" type="presParOf" srcId="{0A343200-EC56-0F4B-8A73-38451F848227}" destId="{9D619CD9-835D-F44C-B5A4-E0CCC903822A}" srcOrd="1" destOrd="0" presId="urn:microsoft.com/office/officeart/2005/8/layout/vList2"/>
    <dgm:cxn modelId="{064C21F0-F18E-344B-921F-97AC0062AB45}" type="presParOf" srcId="{0A343200-EC56-0F4B-8A73-38451F848227}" destId="{C974B40F-0FF8-2244-A314-0DF976C5934B}" srcOrd="2" destOrd="0" presId="urn:microsoft.com/office/officeart/2005/8/layout/vList2"/>
    <dgm:cxn modelId="{F3C67A91-FF9C-524C-A33D-E7C6BF53396A}" type="presParOf" srcId="{0A343200-EC56-0F4B-8A73-38451F848227}" destId="{50928A4E-40A1-7E40-AFFB-5CB39B6099C1}" srcOrd="3" destOrd="0" presId="urn:microsoft.com/office/officeart/2005/8/layout/vList2"/>
    <dgm:cxn modelId="{39542B3E-8C57-E54B-B555-44DA2AB272D4}" type="presParOf" srcId="{0A343200-EC56-0F4B-8A73-38451F848227}" destId="{0B5B2A8B-63D5-134B-B520-19C45F111660}" srcOrd="4" destOrd="0" presId="urn:microsoft.com/office/officeart/2005/8/layout/vList2"/>
    <dgm:cxn modelId="{F6FD6D59-2ADA-D745-8A58-E5A8B9E85837}" type="presParOf" srcId="{0A343200-EC56-0F4B-8A73-38451F848227}" destId="{074EC402-4CD8-C944-81FC-08A489A11EEA}" srcOrd="5" destOrd="0" presId="urn:microsoft.com/office/officeart/2005/8/layout/vList2"/>
    <dgm:cxn modelId="{F9DF8D0A-BC8B-0646-84A3-064BF49B3BB3}" type="presParOf" srcId="{0A343200-EC56-0F4B-8A73-38451F848227}" destId="{7148B7B8-8565-AE4B-9A02-A8D5B5D641C9}" srcOrd="6" destOrd="0" presId="urn:microsoft.com/office/officeart/2005/8/layout/vList2"/>
    <dgm:cxn modelId="{C677DC88-44DF-784B-9DBD-B4ED65027EFD}" type="presParOf" srcId="{0A343200-EC56-0F4B-8A73-38451F848227}" destId="{FFCB9EAB-7961-2D4A-83A8-35867B100721}" srcOrd="7" destOrd="0" presId="urn:microsoft.com/office/officeart/2005/8/layout/vList2"/>
    <dgm:cxn modelId="{878E587A-A9ED-374B-88B2-316F110900FE}" type="presParOf" srcId="{0A343200-EC56-0F4B-8A73-38451F848227}" destId="{A7F35138-1EFB-EC44-84D3-BD41BE772E9E}" srcOrd="8" destOrd="0" presId="urn:microsoft.com/office/officeart/2005/8/layout/vList2"/>
    <dgm:cxn modelId="{728F28D8-37CE-4F47-8791-ADC936472781}" type="presParOf" srcId="{0A343200-EC56-0F4B-8A73-38451F848227}" destId="{FE1E77BF-C7FB-8645-8AE4-255C41FFC3F3}" srcOrd="9" destOrd="0" presId="urn:microsoft.com/office/officeart/2005/8/layout/vList2"/>
    <dgm:cxn modelId="{F8211C31-68D7-754B-B2A7-1A263CC07233}" type="presParOf" srcId="{0A343200-EC56-0F4B-8A73-38451F848227}" destId="{6C5F8E0D-D75F-B346-AA41-751550792D39}"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C7A61-62A7-4E02-B76F-44E68DA2B9B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64FD93A-2E77-41A0-95CB-0D7590653D49}">
      <dgm:prSet/>
      <dgm:spPr/>
      <dgm:t>
        <a:bodyPr/>
        <a:lstStyle/>
        <a:p>
          <a:r>
            <a:rPr lang="tr-TR"/>
            <a:t>Aleksić (2017) dijital oyunların; ergenler üzerinde üç temel motivasyonu olduğunu öne sürmüştür. </a:t>
          </a:r>
          <a:endParaRPr lang="en-US"/>
        </a:p>
      </dgm:t>
    </dgm:pt>
    <dgm:pt modelId="{28174629-CC9E-41BD-9745-4F2872B2CEF0}" type="parTrans" cxnId="{B1CD6530-ED5D-4590-8A5C-82460D625303}">
      <dgm:prSet/>
      <dgm:spPr/>
      <dgm:t>
        <a:bodyPr/>
        <a:lstStyle/>
        <a:p>
          <a:endParaRPr lang="en-US"/>
        </a:p>
      </dgm:t>
    </dgm:pt>
    <dgm:pt modelId="{ABFD2FFE-EBB1-45BA-8952-9FE8159CF105}" type="sibTrans" cxnId="{B1CD6530-ED5D-4590-8A5C-82460D625303}">
      <dgm:prSet/>
      <dgm:spPr/>
      <dgm:t>
        <a:bodyPr/>
        <a:lstStyle/>
        <a:p>
          <a:endParaRPr lang="en-US"/>
        </a:p>
      </dgm:t>
    </dgm:pt>
    <dgm:pt modelId="{D148DD0D-B005-4F58-956A-0BA289FC8C21}">
      <dgm:prSet/>
      <dgm:spPr/>
      <dgm:t>
        <a:bodyPr/>
        <a:lstStyle/>
        <a:p>
          <a:r>
            <a:rPr lang="tr-TR"/>
            <a:t>1. ergenlerin oyun içerisindeki farklı kişilerle etkileşimleri ile sosyalleşmeleridir. </a:t>
          </a:r>
          <a:endParaRPr lang="en-US"/>
        </a:p>
      </dgm:t>
    </dgm:pt>
    <dgm:pt modelId="{CDCA59DB-59D6-423B-B2F8-CEA4A70F294E}" type="parTrans" cxnId="{B2036B22-0F98-4549-8220-ECA5D5CD0C34}">
      <dgm:prSet/>
      <dgm:spPr/>
      <dgm:t>
        <a:bodyPr/>
        <a:lstStyle/>
        <a:p>
          <a:endParaRPr lang="en-US"/>
        </a:p>
      </dgm:t>
    </dgm:pt>
    <dgm:pt modelId="{A6463D89-73A7-458D-8715-0CA7BB7417B3}" type="sibTrans" cxnId="{B2036B22-0F98-4549-8220-ECA5D5CD0C34}">
      <dgm:prSet/>
      <dgm:spPr/>
      <dgm:t>
        <a:bodyPr/>
        <a:lstStyle/>
        <a:p>
          <a:endParaRPr lang="en-US"/>
        </a:p>
      </dgm:t>
    </dgm:pt>
    <dgm:pt modelId="{84AB51CC-B3A3-4E36-ACDE-FEF05307AFB1}">
      <dgm:prSet/>
      <dgm:spPr/>
      <dgm:t>
        <a:bodyPr/>
        <a:lstStyle/>
        <a:p>
          <a:r>
            <a:rPr lang="tr-TR"/>
            <a:t>2. oyun içerisindeki ilişkiler oyun dışına çıktığında, okul ortamında arkadaşlık kurmalarını sağlamıştır. </a:t>
          </a:r>
          <a:endParaRPr lang="en-US"/>
        </a:p>
      </dgm:t>
    </dgm:pt>
    <dgm:pt modelId="{777AD47F-61DC-465F-AD98-90B100CC4C34}" type="parTrans" cxnId="{58289A87-887B-42C5-8281-1BEA1C1C7B70}">
      <dgm:prSet/>
      <dgm:spPr/>
      <dgm:t>
        <a:bodyPr/>
        <a:lstStyle/>
        <a:p>
          <a:endParaRPr lang="en-US"/>
        </a:p>
      </dgm:t>
    </dgm:pt>
    <dgm:pt modelId="{8845C538-1D12-49D5-89C9-7B8A0D8CE1E4}" type="sibTrans" cxnId="{58289A87-887B-42C5-8281-1BEA1C1C7B70}">
      <dgm:prSet/>
      <dgm:spPr/>
      <dgm:t>
        <a:bodyPr/>
        <a:lstStyle/>
        <a:p>
          <a:endParaRPr lang="en-US"/>
        </a:p>
      </dgm:t>
    </dgm:pt>
    <dgm:pt modelId="{C8B1EDD6-F4A7-48F2-85D3-D7AD607B69F3}">
      <dgm:prSet/>
      <dgm:spPr/>
      <dgm:t>
        <a:bodyPr/>
        <a:lstStyle/>
        <a:p>
          <a:r>
            <a:rPr lang="tr-TR"/>
            <a:t>3. ergen birey oyun içerisindeki konumlarına göre liderliği tanımış veya başkalarından öğrenmiştir.</a:t>
          </a:r>
          <a:endParaRPr lang="en-US"/>
        </a:p>
      </dgm:t>
    </dgm:pt>
    <dgm:pt modelId="{4E264AAC-7174-43CE-B60C-6185C03A80E5}" type="parTrans" cxnId="{1617F038-3610-4A7C-900C-92EA9E0D1E6F}">
      <dgm:prSet/>
      <dgm:spPr/>
      <dgm:t>
        <a:bodyPr/>
        <a:lstStyle/>
        <a:p>
          <a:endParaRPr lang="en-US"/>
        </a:p>
      </dgm:t>
    </dgm:pt>
    <dgm:pt modelId="{72DF50CD-55D2-4D3E-B17B-AAE61D2BFE8E}" type="sibTrans" cxnId="{1617F038-3610-4A7C-900C-92EA9E0D1E6F}">
      <dgm:prSet/>
      <dgm:spPr/>
      <dgm:t>
        <a:bodyPr/>
        <a:lstStyle/>
        <a:p>
          <a:endParaRPr lang="en-US"/>
        </a:p>
      </dgm:t>
    </dgm:pt>
    <dgm:pt modelId="{2F052FD4-732A-3044-8681-10ABAC553D54}" type="pres">
      <dgm:prSet presAssocID="{37AC7A61-62A7-4E02-B76F-44E68DA2B9B3}" presName="linear" presStyleCnt="0">
        <dgm:presLayoutVars>
          <dgm:animLvl val="lvl"/>
          <dgm:resizeHandles val="exact"/>
        </dgm:presLayoutVars>
      </dgm:prSet>
      <dgm:spPr/>
      <dgm:t>
        <a:bodyPr/>
        <a:lstStyle/>
        <a:p>
          <a:endParaRPr lang="tr-TR"/>
        </a:p>
      </dgm:t>
    </dgm:pt>
    <dgm:pt modelId="{57992866-BB22-9842-B061-086981284221}" type="pres">
      <dgm:prSet presAssocID="{964FD93A-2E77-41A0-95CB-0D7590653D49}" presName="parentText" presStyleLbl="node1" presStyleIdx="0" presStyleCnt="4">
        <dgm:presLayoutVars>
          <dgm:chMax val="0"/>
          <dgm:bulletEnabled val="1"/>
        </dgm:presLayoutVars>
      </dgm:prSet>
      <dgm:spPr/>
      <dgm:t>
        <a:bodyPr/>
        <a:lstStyle/>
        <a:p>
          <a:endParaRPr lang="tr-TR"/>
        </a:p>
      </dgm:t>
    </dgm:pt>
    <dgm:pt modelId="{D7FA865D-9223-8248-87F8-342939E39B9E}" type="pres">
      <dgm:prSet presAssocID="{ABFD2FFE-EBB1-45BA-8952-9FE8159CF105}" presName="spacer" presStyleCnt="0"/>
      <dgm:spPr/>
    </dgm:pt>
    <dgm:pt modelId="{2B85AEDC-C046-6D42-BAA0-E7ECB37F77D8}" type="pres">
      <dgm:prSet presAssocID="{D148DD0D-B005-4F58-956A-0BA289FC8C21}" presName="parentText" presStyleLbl="node1" presStyleIdx="1" presStyleCnt="4">
        <dgm:presLayoutVars>
          <dgm:chMax val="0"/>
          <dgm:bulletEnabled val="1"/>
        </dgm:presLayoutVars>
      </dgm:prSet>
      <dgm:spPr/>
      <dgm:t>
        <a:bodyPr/>
        <a:lstStyle/>
        <a:p>
          <a:endParaRPr lang="tr-TR"/>
        </a:p>
      </dgm:t>
    </dgm:pt>
    <dgm:pt modelId="{A5540862-80B1-4840-A50A-59AC2F1D7F4F}" type="pres">
      <dgm:prSet presAssocID="{A6463D89-73A7-458D-8715-0CA7BB7417B3}" presName="spacer" presStyleCnt="0"/>
      <dgm:spPr/>
    </dgm:pt>
    <dgm:pt modelId="{BE233D9D-D477-A14A-8ECA-D8DC6740226F}" type="pres">
      <dgm:prSet presAssocID="{84AB51CC-B3A3-4E36-ACDE-FEF05307AFB1}" presName="parentText" presStyleLbl="node1" presStyleIdx="2" presStyleCnt="4">
        <dgm:presLayoutVars>
          <dgm:chMax val="0"/>
          <dgm:bulletEnabled val="1"/>
        </dgm:presLayoutVars>
      </dgm:prSet>
      <dgm:spPr/>
      <dgm:t>
        <a:bodyPr/>
        <a:lstStyle/>
        <a:p>
          <a:endParaRPr lang="tr-TR"/>
        </a:p>
      </dgm:t>
    </dgm:pt>
    <dgm:pt modelId="{C5DFCE26-506B-8447-B092-237205F0B921}" type="pres">
      <dgm:prSet presAssocID="{8845C538-1D12-49D5-89C9-7B8A0D8CE1E4}" presName="spacer" presStyleCnt="0"/>
      <dgm:spPr/>
    </dgm:pt>
    <dgm:pt modelId="{899BF8DC-03B8-4442-8EDB-8C5C72A32F3C}" type="pres">
      <dgm:prSet presAssocID="{C8B1EDD6-F4A7-48F2-85D3-D7AD607B69F3}" presName="parentText" presStyleLbl="node1" presStyleIdx="3" presStyleCnt="4">
        <dgm:presLayoutVars>
          <dgm:chMax val="0"/>
          <dgm:bulletEnabled val="1"/>
        </dgm:presLayoutVars>
      </dgm:prSet>
      <dgm:spPr/>
      <dgm:t>
        <a:bodyPr/>
        <a:lstStyle/>
        <a:p>
          <a:endParaRPr lang="tr-TR"/>
        </a:p>
      </dgm:t>
    </dgm:pt>
  </dgm:ptLst>
  <dgm:cxnLst>
    <dgm:cxn modelId="{B1CD6530-ED5D-4590-8A5C-82460D625303}" srcId="{37AC7A61-62A7-4E02-B76F-44E68DA2B9B3}" destId="{964FD93A-2E77-41A0-95CB-0D7590653D49}" srcOrd="0" destOrd="0" parTransId="{28174629-CC9E-41BD-9745-4F2872B2CEF0}" sibTransId="{ABFD2FFE-EBB1-45BA-8952-9FE8159CF105}"/>
    <dgm:cxn modelId="{18D3F1D0-F5D9-1049-964A-B1EE3059360D}" type="presOf" srcId="{84AB51CC-B3A3-4E36-ACDE-FEF05307AFB1}" destId="{BE233D9D-D477-A14A-8ECA-D8DC6740226F}" srcOrd="0" destOrd="0" presId="urn:microsoft.com/office/officeart/2005/8/layout/vList2"/>
    <dgm:cxn modelId="{B2036B22-0F98-4549-8220-ECA5D5CD0C34}" srcId="{37AC7A61-62A7-4E02-B76F-44E68DA2B9B3}" destId="{D148DD0D-B005-4F58-956A-0BA289FC8C21}" srcOrd="1" destOrd="0" parTransId="{CDCA59DB-59D6-423B-B2F8-CEA4A70F294E}" sibTransId="{A6463D89-73A7-458D-8715-0CA7BB7417B3}"/>
    <dgm:cxn modelId="{F74922FE-9919-F241-B01E-86FA9DE3A2C8}" type="presOf" srcId="{37AC7A61-62A7-4E02-B76F-44E68DA2B9B3}" destId="{2F052FD4-732A-3044-8681-10ABAC553D54}" srcOrd="0" destOrd="0" presId="urn:microsoft.com/office/officeart/2005/8/layout/vList2"/>
    <dgm:cxn modelId="{58289A87-887B-42C5-8281-1BEA1C1C7B70}" srcId="{37AC7A61-62A7-4E02-B76F-44E68DA2B9B3}" destId="{84AB51CC-B3A3-4E36-ACDE-FEF05307AFB1}" srcOrd="2" destOrd="0" parTransId="{777AD47F-61DC-465F-AD98-90B100CC4C34}" sibTransId="{8845C538-1D12-49D5-89C9-7B8A0D8CE1E4}"/>
    <dgm:cxn modelId="{735121E7-1BDE-E949-A7D3-C04AC3BD7A70}" type="presOf" srcId="{C8B1EDD6-F4A7-48F2-85D3-D7AD607B69F3}" destId="{899BF8DC-03B8-4442-8EDB-8C5C72A32F3C}" srcOrd="0" destOrd="0" presId="urn:microsoft.com/office/officeart/2005/8/layout/vList2"/>
    <dgm:cxn modelId="{1617F038-3610-4A7C-900C-92EA9E0D1E6F}" srcId="{37AC7A61-62A7-4E02-B76F-44E68DA2B9B3}" destId="{C8B1EDD6-F4A7-48F2-85D3-D7AD607B69F3}" srcOrd="3" destOrd="0" parTransId="{4E264AAC-7174-43CE-B60C-6185C03A80E5}" sibTransId="{72DF50CD-55D2-4D3E-B17B-AAE61D2BFE8E}"/>
    <dgm:cxn modelId="{CC3DC7DE-C489-1F4C-AC3D-60CADACB39FA}" type="presOf" srcId="{964FD93A-2E77-41A0-95CB-0D7590653D49}" destId="{57992866-BB22-9842-B061-086981284221}" srcOrd="0" destOrd="0" presId="urn:microsoft.com/office/officeart/2005/8/layout/vList2"/>
    <dgm:cxn modelId="{BF2188E9-DB39-0146-B992-ED49D1C26422}" type="presOf" srcId="{D148DD0D-B005-4F58-956A-0BA289FC8C21}" destId="{2B85AEDC-C046-6D42-BAA0-E7ECB37F77D8}" srcOrd="0" destOrd="0" presId="urn:microsoft.com/office/officeart/2005/8/layout/vList2"/>
    <dgm:cxn modelId="{779C55D8-5DE1-DF4D-B65A-994439DB3564}" type="presParOf" srcId="{2F052FD4-732A-3044-8681-10ABAC553D54}" destId="{57992866-BB22-9842-B061-086981284221}" srcOrd="0" destOrd="0" presId="urn:microsoft.com/office/officeart/2005/8/layout/vList2"/>
    <dgm:cxn modelId="{0CCD9EAD-E8F6-A340-9A66-0D75641FDABD}" type="presParOf" srcId="{2F052FD4-732A-3044-8681-10ABAC553D54}" destId="{D7FA865D-9223-8248-87F8-342939E39B9E}" srcOrd="1" destOrd="0" presId="urn:microsoft.com/office/officeart/2005/8/layout/vList2"/>
    <dgm:cxn modelId="{1363C4A3-90E0-7D4C-B522-7CB9D915338A}" type="presParOf" srcId="{2F052FD4-732A-3044-8681-10ABAC553D54}" destId="{2B85AEDC-C046-6D42-BAA0-E7ECB37F77D8}" srcOrd="2" destOrd="0" presId="urn:microsoft.com/office/officeart/2005/8/layout/vList2"/>
    <dgm:cxn modelId="{6EA8E686-04C7-1B43-A15A-C2FEF1DCC883}" type="presParOf" srcId="{2F052FD4-732A-3044-8681-10ABAC553D54}" destId="{A5540862-80B1-4840-A50A-59AC2F1D7F4F}" srcOrd="3" destOrd="0" presId="urn:microsoft.com/office/officeart/2005/8/layout/vList2"/>
    <dgm:cxn modelId="{D93571C4-E599-A84C-961F-09DE1ED40A1E}" type="presParOf" srcId="{2F052FD4-732A-3044-8681-10ABAC553D54}" destId="{BE233D9D-D477-A14A-8ECA-D8DC6740226F}" srcOrd="4" destOrd="0" presId="urn:microsoft.com/office/officeart/2005/8/layout/vList2"/>
    <dgm:cxn modelId="{53AA3055-0BA1-3848-B26C-48EAF4311B87}" type="presParOf" srcId="{2F052FD4-732A-3044-8681-10ABAC553D54}" destId="{C5DFCE26-506B-8447-B092-237205F0B921}" srcOrd="5" destOrd="0" presId="urn:microsoft.com/office/officeart/2005/8/layout/vList2"/>
    <dgm:cxn modelId="{91D8E7B4-00B0-C742-BC9D-68136BF91795}" type="presParOf" srcId="{2F052FD4-732A-3044-8681-10ABAC553D54}" destId="{899BF8DC-03B8-4442-8EDB-8C5C72A32F3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C4894-9D37-3244-889B-4226BF07AB26}">
      <dsp:nvSpPr>
        <dsp:cNvPr id="0" name=""/>
        <dsp:cNvSpPr/>
      </dsp:nvSpPr>
      <dsp:spPr>
        <a:xfrm>
          <a:off x="0" y="127681"/>
          <a:ext cx="10156531" cy="842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a:solidFill>
                <a:schemeClr val="tx2"/>
              </a:solidFill>
            </a:rPr>
            <a:t>Dijital Oyun Oynama Nedenleri</a:t>
          </a:r>
          <a:endParaRPr lang="en-US" sz="1800" kern="1200" dirty="0">
            <a:solidFill>
              <a:schemeClr val="tx2"/>
            </a:solidFill>
          </a:endParaRPr>
        </a:p>
      </dsp:txBody>
      <dsp:txXfrm>
        <a:off x="41123" y="168804"/>
        <a:ext cx="10074285" cy="760154"/>
      </dsp:txXfrm>
    </dsp:sp>
    <dsp:sp modelId="{C974B40F-0FF8-2244-A314-0DF976C5934B}">
      <dsp:nvSpPr>
        <dsp:cNvPr id="0" name=""/>
        <dsp:cNvSpPr/>
      </dsp:nvSpPr>
      <dsp:spPr>
        <a:xfrm>
          <a:off x="0" y="1016161"/>
          <a:ext cx="10156531" cy="842400"/>
        </a:xfrm>
        <a:prstGeom prst="roundRect">
          <a:avLst/>
        </a:prstGeom>
        <a:solidFill>
          <a:schemeClr val="accent2">
            <a:hueOff val="295336"/>
            <a:satOff val="-1229"/>
            <a:lumOff val="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a:t>Eğlence, meydan okuma, yapacak başka bir şey olmadığından</a:t>
          </a:r>
          <a:endParaRPr lang="en-US" sz="1600" kern="1200" dirty="0"/>
        </a:p>
      </dsp:txBody>
      <dsp:txXfrm>
        <a:off x="41123" y="1057284"/>
        <a:ext cx="10074285" cy="760154"/>
      </dsp:txXfrm>
    </dsp:sp>
    <dsp:sp modelId="{0B5B2A8B-63D5-134B-B520-19C45F111660}">
      <dsp:nvSpPr>
        <dsp:cNvPr id="0" name=""/>
        <dsp:cNvSpPr/>
      </dsp:nvSpPr>
      <dsp:spPr>
        <a:xfrm>
          <a:off x="0" y="1904642"/>
          <a:ext cx="10156531" cy="842400"/>
        </a:xfrm>
        <a:prstGeom prst="roundRect">
          <a:avLst/>
        </a:prstGeom>
        <a:solidFill>
          <a:schemeClr val="accent2">
            <a:hueOff val="590672"/>
            <a:satOff val="-2457"/>
            <a:lumOff val="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Rekabet, sosyal iletişim, çeşitlilik, canlandırıcı etki, düşsel ortamlar sağlama</a:t>
          </a:r>
          <a:endParaRPr lang="en-US" sz="1600" kern="1200"/>
        </a:p>
      </dsp:txBody>
      <dsp:txXfrm>
        <a:off x="41123" y="1945765"/>
        <a:ext cx="10074285" cy="760154"/>
      </dsp:txXfrm>
    </dsp:sp>
    <dsp:sp modelId="{7148B7B8-8565-AE4B-9A02-A8D5B5D641C9}">
      <dsp:nvSpPr>
        <dsp:cNvPr id="0" name=""/>
        <dsp:cNvSpPr/>
      </dsp:nvSpPr>
      <dsp:spPr>
        <a:xfrm>
          <a:off x="0" y="2793122"/>
          <a:ext cx="10156531" cy="842400"/>
        </a:xfrm>
        <a:prstGeom prst="roundRect">
          <a:avLst/>
        </a:prstGeom>
        <a:solidFill>
          <a:schemeClr val="accent2">
            <a:hueOff val="886009"/>
            <a:satOff val="-3686"/>
            <a:lumOff val="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Zaman geçirme, rahatlamak ya da stresten kaçma</a:t>
          </a:r>
          <a:endParaRPr lang="en-US" sz="1600" kern="1200"/>
        </a:p>
      </dsp:txBody>
      <dsp:txXfrm>
        <a:off x="41123" y="2834245"/>
        <a:ext cx="10074285" cy="760154"/>
      </dsp:txXfrm>
    </dsp:sp>
    <dsp:sp modelId="{A7F35138-1EFB-EC44-84D3-BD41BE772E9E}">
      <dsp:nvSpPr>
        <dsp:cNvPr id="0" name=""/>
        <dsp:cNvSpPr/>
      </dsp:nvSpPr>
      <dsp:spPr>
        <a:xfrm>
          <a:off x="0" y="3681602"/>
          <a:ext cx="10156531" cy="842400"/>
        </a:xfrm>
        <a:prstGeom prst="roundRect">
          <a:avLst/>
        </a:prstGeom>
        <a:solidFill>
          <a:schemeClr val="accent2">
            <a:hueOff val="1181345"/>
            <a:satOff val="-4914"/>
            <a:lumOff val="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Birçok defalar tekrar dönülebilme, uzun süreler boyunca odaklanılabilecek bir ortam sağlama</a:t>
          </a:r>
          <a:endParaRPr lang="en-US" sz="1600" kern="1200"/>
        </a:p>
      </dsp:txBody>
      <dsp:txXfrm>
        <a:off x="41123" y="3722725"/>
        <a:ext cx="10074285" cy="760154"/>
      </dsp:txXfrm>
    </dsp:sp>
    <dsp:sp modelId="{6C5F8E0D-D75F-B346-AA41-751550792D39}">
      <dsp:nvSpPr>
        <dsp:cNvPr id="0" name=""/>
        <dsp:cNvSpPr/>
      </dsp:nvSpPr>
      <dsp:spPr>
        <a:xfrm>
          <a:off x="0" y="4570082"/>
          <a:ext cx="10156531" cy="842400"/>
        </a:xfrm>
        <a:prstGeom prst="roundRect">
          <a:avLst/>
        </a:prstGeom>
        <a:solidFill>
          <a:schemeClr val="accent2">
            <a:hueOff val="1476681"/>
            <a:satOff val="-6143"/>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a:t>Dinlenme, bos zaman geçirme, içinde bulunulan zamandan uzaklaşma, gerçek hayattan kaçma ve serbest olma gibi nedenler de yine bireyleri oyun oynamaya yönelten nedenler olarak karşımıza çıkmaktadır (Horzum vd. 2008, s. 8).</a:t>
          </a:r>
          <a:endParaRPr lang="en-US" sz="1600" kern="1200"/>
        </a:p>
      </dsp:txBody>
      <dsp:txXfrm>
        <a:off x="41123" y="4611205"/>
        <a:ext cx="10074285" cy="760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xmlns=""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12/22/2021</a:t>
            </a:fld>
            <a:endParaRPr lang="en-US"/>
          </a:p>
        </p:txBody>
      </p:sp>
      <p:sp>
        <p:nvSpPr>
          <p:cNvPr id="5" name="Footer Placeholder 4">
            <a:extLst>
              <a:ext uri="{FF2B5EF4-FFF2-40B4-BE49-F238E27FC236}">
                <a16:creationId xmlns:a16="http://schemas.microsoft.com/office/drawing/2014/main" xmlns=""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xmlns=""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96449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905B1B-77FE-4BFC-BF87-87DA989F0082}"/>
              </a:ext>
            </a:extLst>
          </p:cNvPr>
          <p:cNvSpPr>
            <a:spLocks noGrp="1"/>
          </p:cNvSpPr>
          <p:nvPr>
            <p:ph type="dt" sz="half" idx="10"/>
          </p:nvPr>
        </p:nvSpPr>
        <p:spPr/>
        <p:txBody>
          <a:bodyPr/>
          <a:lstStyle/>
          <a:p>
            <a:fld id="{4C559632-1575-4E14-B53B-3DC3D5ED3947}" type="datetime1">
              <a:rPr lang="en-US" smtClean="0"/>
              <a:t>12/22/2021</a:t>
            </a:fld>
            <a:endParaRPr lang="en-US"/>
          </a:p>
        </p:txBody>
      </p:sp>
      <p:sp>
        <p:nvSpPr>
          <p:cNvPr id="5" name="Footer Placeholder 4">
            <a:extLst>
              <a:ext uri="{FF2B5EF4-FFF2-40B4-BE49-F238E27FC236}">
                <a16:creationId xmlns:a16="http://schemas.microsoft.com/office/drawing/2014/main" xmlns=""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14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DC126F-38E2-4425-861F-98ED432284BA}"/>
              </a:ext>
            </a:extLst>
          </p:cNvPr>
          <p:cNvSpPr>
            <a:spLocks noGrp="1"/>
          </p:cNvSpPr>
          <p:nvPr>
            <p:ph type="dt" sz="half" idx="10"/>
          </p:nvPr>
        </p:nvSpPr>
        <p:spPr/>
        <p:txBody>
          <a:bodyPr/>
          <a:lstStyle/>
          <a:p>
            <a:fld id="{CC4A6868-2568-4CC9-B302-F37117B01A6E}" type="datetime1">
              <a:rPr lang="en-US" smtClean="0"/>
              <a:t>12/22/2021</a:t>
            </a:fld>
            <a:endParaRPr lang="en-US"/>
          </a:p>
        </p:txBody>
      </p:sp>
      <p:sp>
        <p:nvSpPr>
          <p:cNvPr id="5" name="Footer Placeholder 4">
            <a:extLst>
              <a:ext uri="{FF2B5EF4-FFF2-40B4-BE49-F238E27FC236}">
                <a16:creationId xmlns:a16="http://schemas.microsoft.com/office/drawing/2014/main" xmlns=""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19146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22.12.2021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524001" y="731520"/>
            <a:ext cx="85344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extLst>
      <p:ext uri="{BB962C8B-B14F-4D97-AF65-F5344CB8AC3E}">
        <p14:creationId xmlns:p14="http://schemas.microsoft.com/office/powerpoint/2010/main" val="317241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E864CF5-F681-40C2-88CC-E02206C9CECB}"/>
              </a:ext>
            </a:extLst>
          </p:cNvPr>
          <p:cNvSpPr>
            <a:spLocks noGrp="1"/>
          </p:cNvSpPr>
          <p:nvPr>
            <p:ph type="dt" sz="half" idx="10"/>
          </p:nvPr>
        </p:nvSpPr>
        <p:spPr/>
        <p:txBody>
          <a:bodyPr/>
          <a:lstStyle/>
          <a:p>
            <a:fld id="{0055F08A-1E71-4B2B-BB49-E743F2903911}" type="datetime1">
              <a:rPr lang="en-US" smtClean="0"/>
              <a:t>12/22/2021</a:t>
            </a:fld>
            <a:endParaRPr lang="en-US" dirty="0"/>
          </a:p>
        </p:txBody>
      </p:sp>
      <p:sp>
        <p:nvSpPr>
          <p:cNvPr id="5" name="Footer Placeholder 4">
            <a:extLst>
              <a:ext uri="{FF2B5EF4-FFF2-40B4-BE49-F238E27FC236}">
                <a16:creationId xmlns:a16="http://schemas.microsoft.com/office/drawing/2014/main" xmlns=""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4617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102990E-9F0A-446A-B5B8-459CA8D98D92}"/>
              </a:ext>
            </a:extLst>
          </p:cNvPr>
          <p:cNvSpPr>
            <a:spLocks noGrp="1"/>
          </p:cNvSpPr>
          <p:nvPr>
            <p:ph type="dt" sz="half" idx="10"/>
          </p:nvPr>
        </p:nvSpPr>
        <p:spPr/>
        <p:txBody>
          <a:bodyPr/>
          <a:lstStyle/>
          <a:p>
            <a:fld id="{15417D9E-721A-44BB-8863-9873FE64DA75}" type="datetime1">
              <a:rPr lang="en-US" smtClean="0"/>
              <a:t>12/22/2021</a:t>
            </a:fld>
            <a:endParaRPr lang="en-US"/>
          </a:p>
        </p:txBody>
      </p:sp>
      <p:sp>
        <p:nvSpPr>
          <p:cNvPr id="5" name="Footer Placeholder 4">
            <a:extLst>
              <a:ext uri="{FF2B5EF4-FFF2-40B4-BE49-F238E27FC236}">
                <a16:creationId xmlns:a16="http://schemas.microsoft.com/office/drawing/2014/main" xmlns=""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8864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5B56FDA-C47A-4F4A-A364-BA60A25AB90A}"/>
              </a:ext>
            </a:extLst>
          </p:cNvPr>
          <p:cNvSpPr>
            <a:spLocks noGrp="1"/>
          </p:cNvSpPr>
          <p:nvPr>
            <p:ph type="dt" sz="half" idx="10"/>
          </p:nvPr>
        </p:nvSpPr>
        <p:spPr/>
        <p:txBody>
          <a:bodyPr/>
          <a:lstStyle/>
          <a:p>
            <a:fld id="{5F31DA2F-80B8-49CF-99FB-5ABCA53A607A}" type="datetime1">
              <a:rPr lang="en-US" smtClean="0"/>
              <a:t>12/22/2021</a:t>
            </a:fld>
            <a:endParaRPr lang="en-US"/>
          </a:p>
        </p:txBody>
      </p:sp>
      <p:sp>
        <p:nvSpPr>
          <p:cNvPr id="6" name="Footer Placeholder 5">
            <a:extLst>
              <a:ext uri="{FF2B5EF4-FFF2-40B4-BE49-F238E27FC236}">
                <a16:creationId xmlns:a16="http://schemas.microsoft.com/office/drawing/2014/main" xmlns=""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5546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793CB55-E9C1-4CE6-9B61-81B71475B960}"/>
              </a:ext>
            </a:extLst>
          </p:cNvPr>
          <p:cNvSpPr>
            <a:spLocks noGrp="1"/>
          </p:cNvSpPr>
          <p:nvPr>
            <p:ph type="dt" sz="half" idx="10"/>
          </p:nvPr>
        </p:nvSpPr>
        <p:spPr/>
        <p:txBody>
          <a:bodyPr/>
          <a:lstStyle/>
          <a:p>
            <a:fld id="{28852172-E6C9-4B6C-929A-A9DE3837BBF1}" type="datetime1">
              <a:rPr lang="en-US" smtClean="0"/>
              <a:t>12/22/2021</a:t>
            </a:fld>
            <a:endParaRPr lang="en-US"/>
          </a:p>
        </p:txBody>
      </p:sp>
      <p:sp>
        <p:nvSpPr>
          <p:cNvPr id="8" name="Footer Placeholder 7">
            <a:extLst>
              <a:ext uri="{FF2B5EF4-FFF2-40B4-BE49-F238E27FC236}">
                <a16:creationId xmlns:a16="http://schemas.microsoft.com/office/drawing/2014/main" xmlns=""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32732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3523B8-51E3-48B8-BFD8-CE950619804E}"/>
              </a:ext>
            </a:extLst>
          </p:cNvPr>
          <p:cNvSpPr>
            <a:spLocks noGrp="1"/>
          </p:cNvSpPr>
          <p:nvPr>
            <p:ph type="dt" sz="half" idx="10"/>
          </p:nvPr>
        </p:nvSpPr>
        <p:spPr/>
        <p:txBody>
          <a:bodyPr/>
          <a:lstStyle/>
          <a:p>
            <a:fld id="{3AB41CFF-90C9-47B3-9DA1-F2BF8D839F7E}" type="datetime1">
              <a:rPr lang="en-US" smtClean="0"/>
              <a:t>12/22/2021</a:t>
            </a:fld>
            <a:endParaRPr lang="en-US"/>
          </a:p>
        </p:txBody>
      </p:sp>
      <p:sp>
        <p:nvSpPr>
          <p:cNvPr id="4" name="Footer Placeholder 3">
            <a:extLst>
              <a:ext uri="{FF2B5EF4-FFF2-40B4-BE49-F238E27FC236}">
                <a16:creationId xmlns:a16="http://schemas.microsoft.com/office/drawing/2014/main" xmlns=""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4841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933BE2-665A-42DA-A3B7-835F81A3F46B}"/>
              </a:ext>
            </a:extLst>
          </p:cNvPr>
          <p:cNvSpPr>
            <a:spLocks noGrp="1"/>
          </p:cNvSpPr>
          <p:nvPr>
            <p:ph type="dt" sz="half" idx="10"/>
          </p:nvPr>
        </p:nvSpPr>
        <p:spPr/>
        <p:txBody>
          <a:bodyPr/>
          <a:lstStyle/>
          <a:p>
            <a:fld id="{F06048FA-06AB-4884-A69B-986B96E68A24}" type="datetime1">
              <a:rPr lang="en-US" smtClean="0"/>
              <a:t>12/22/2021</a:t>
            </a:fld>
            <a:endParaRPr lang="en-US"/>
          </a:p>
        </p:txBody>
      </p:sp>
      <p:sp>
        <p:nvSpPr>
          <p:cNvPr id="3" name="Footer Placeholder 2">
            <a:extLst>
              <a:ext uri="{FF2B5EF4-FFF2-40B4-BE49-F238E27FC236}">
                <a16:creationId xmlns:a16="http://schemas.microsoft.com/office/drawing/2014/main" xmlns=""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0157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13850F-5C87-4F08-9658-EAF049B60EB0}"/>
              </a:ext>
            </a:extLst>
          </p:cNvPr>
          <p:cNvSpPr>
            <a:spLocks noGrp="1"/>
          </p:cNvSpPr>
          <p:nvPr>
            <p:ph type="dt" sz="half" idx="10"/>
          </p:nvPr>
        </p:nvSpPr>
        <p:spPr/>
        <p:txBody>
          <a:bodyPr/>
          <a:lstStyle/>
          <a:p>
            <a:fld id="{50DB7ABA-0172-4F9C-889D-567164F66BCD}" type="datetime1">
              <a:rPr lang="en-US" smtClean="0"/>
              <a:t>12/22/2021</a:t>
            </a:fld>
            <a:endParaRPr lang="en-US"/>
          </a:p>
        </p:txBody>
      </p:sp>
      <p:sp>
        <p:nvSpPr>
          <p:cNvPr id="6" name="Footer Placeholder 5">
            <a:extLst>
              <a:ext uri="{FF2B5EF4-FFF2-40B4-BE49-F238E27FC236}">
                <a16:creationId xmlns:a16="http://schemas.microsoft.com/office/drawing/2014/main" xmlns=""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0449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05AD5B-0DEA-4C6F-94D2-FAA99F2E5DA9}"/>
              </a:ext>
            </a:extLst>
          </p:cNvPr>
          <p:cNvSpPr>
            <a:spLocks noGrp="1"/>
          </p:cNvSpPr>
          <p:nvPr>
            <p:ph type="dt" sz="half" idx="10"/>
          </p:nvPr>
        </p:nvSpPr>
        <p:spPr/>
        <p:txBody>
          <a:bodyPr/>
          <a:lstStyle/>
          <a:p>
            <a:fld id="{78AC6A5B-8AE7-4A41-B5A7-9ADC6686DC18}" type="datetime1">
              <a:rPr lang="en-US" smtClean="0"/>
              <a:t>12/22/2021</a:t>
            </a:fld>
            <a:endParaRPr lang="en-US"/>
          </a:p>
        </p:txBody>
      </p:sp>
      <p:sp>
        <p:nvSpPr>
          <p:cNvPr id="6" name="Footer Placeholder 5">
            <a:extLst>
              <a:ext uri="{FF2B5EF4-FFF2-40B4-BE49-F238E27FC236}">
                <a16:creationId xmlns:a16="http://schemas.microsoft.com/office/drawing/2014/main" xmlns=""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7143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xmlns="" id="{1CB7E8AE-A3AC-4BB7-A5C6-F00EC697B265}"/>
              </a:ext>
            </a:extLst>
          </p:cNvPr>
          <p:cNvPicPr>
            <a:picLocks noChangeAspect="1"/>
          </p:cNvPicPr>
          <p:nvPr/>
        </p:nvPicPr>
        <p:blipFill>
          <a:blip r:embed="rId14">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xmlns=""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12/22/2021</a:t>
            </a:fld>
            <a:endParaRPr lang="en-US" dirty="0"/>
          </a:p>
        </p:txBody>
      </p:sp>
      <p:sp>
        <p:nvSpPr>
          <p:cNvPr id="5" name="Footer Placeholder 4">
            <a:extLst>
              <a:ext uri="{FF2B5EF4-FFF2-40B4-BE49-F238E27FC236}">
                <a16:creationId xmlns:a16="http://schemas.microsoft.com/office/drawing/2014/main" xmlns=""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xmlns=""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642279308"/>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3" r:id="rId9"/>
    <p:sldLayoutId id="2147484001" r:id="rId10"/>
    <p:sldLayoutId id="2147484002" r:id="rId11"/>
    <p:sldLayoutId id="2147484005" r:id="rId12"/>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xmlns="" id="{C4056FD6-9767-4B1A-ACC2-9883F6A5B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79928" cy="6858000"/>
          </a:xfrm>
          <a:prstGeom prst="rect">
            <a:avLst/>
          </a:prstGeom>
          <a:blipFill dpi="0" rotWithShape="1">
            <a:blip r:embed="rId2">
              <a:alphaModFix amt="2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eyaz duvarda büyüyen bir asma">
            <a:extLst>
              <a:ext uri="{FF2B5EF4-FFF2-40B4-BE49-F238E27FC236}">
                <a16:creationId xmlns:a16="http://schemas.microsoft.com/office/drawing/2014/main" xmlns="" id="{3C280E99-6E60-49E1-859A-3DD9810B5788}"/>
              </a:ext>
            </a:extLst>
          </p:cNvPr>
          <p:cNvPicPr>
            <a:picLocks noChangeAspect="1"/>
          </p:cNvPicPr>
          <p:nvPr/>
        </p:nvPicPr>
        <p:blipFill rotWithShape="1">
          <a:blip r:embed="rId3">
            <a:alphaModFix amt="70000"/>
          </a:blip>
          <a:srcRect r="-1" b="24995"/>
          <a:stretch/>
        </p:blipFill>
        <p:spPr>
          <a:xfrm>
            <a:off x="20" y="10"/>
            <a:ext cx="12188932" cy="6856614"/>
          </a:xfrm>
          <a:prstGeom prst="rect">
            <a:avLst/>
          </a:prstGeom>
        </p:spPr>
      </p:pic>
      <p:sp>
        <p:nvSpPr>
          <p:cNvPr id="2" name="Başlık 1">
            <a:extLst>
              <a:ext uri="{FF2B5EF4-FFF2-40B4-BE49-F238E27FC236}">
                <a16:creationId xmlns:a16="http://schemas.microsoft.com/office/drawing/2014/main" xmlns="" id="{2B39A5D9-64F8-804C-A3CD-79C7D20A14B4}"/>
              </a:ext>
            </a:extLst>
          </p:cNvPr>
          <p:cNvSpPr>
            <a:spLocks noGrp="1"/>
          </p:cNvSpPr>
          <p:nvPr>
            <p:ph type="ctrTitle"/>
          </p:nvPr>
        </p:nvSpPr>
        <p:spPr>
          <a:xfrm>
            <a:off x="845846" y="1179914"/>
            <a:ext cx="10190071" cy="3145855"/>
          </a:xfrm>
        </p:spPr>
        <p:txBody>
          <a:bodyPr anchor="b">
            <a:normAutofit/>
          </a:bodyPr>
          <a:lstStyle/>
          <a:p>
            <a:r>
              <a:rPr lang="tr-TR" sz="5200" dirty="0">
                <a:solidFill>
                  <a:srgbClr val="FFFFFF"/>
                </a:solidFill>
              </a:rPr>
              <a:t>Davranışsal Bağımlılık</a:t>
            </a:r>
          </a:p>
        </p:txBody>
      </p:sp>
      <p:sp>
        <p:nvSpPr>
          <p:cNvPr id="3" name="Alt Başlık 2">
            <a:extLst>
              <a:ext uri="{FF2B5EF4-FFF2-40B4-BE49-F238E27FC236}">
                <a16:creationId xmlns:a16="http://schemas.microsoft.com/office/drawing/2014/main" xmlns="" id="{6D816BCA-F7B7-DC4A-B540-F8B5D34AC2E7}"/>
              </a:ext>
            </a:extLst>
          </p:cNvPr>
          <p:cNvSpPr>
            <a:spLocks noGrp="1"/>
          </p:cNvSpPr>
          <p:nvPr>
            <p:ph type="subTitle" idx="1"/>
          </p:nvPr>
        </p:nvSpPr>
        <p:spPr>
          <a:xfrm>
            <a:off x="606149" y="4800007"/>
            <a:ext cx="9781327" cy="2056617"/>
          </a:xfrm>
        </p:spPr>
        <p:txBody>
          <a:bodyPr anchor="t">
            <a:normAutofit/>
          </a:bodyPr>
          <a:lstStyle/>
          <a:p>
            <a:r>
              <a:rPr lang="tr-TR" sz="4000" dirty="0">
                <a:solidFill>
                  <a:srgbClr val="FFFFFF"/>
                </a:solidFill>
              </a:rPr>
              <a:t>Teknoloji Bağımlılığı</a:t>
            </a:r>
          </a:p>
        </p:txBody>
      </p:sp>
    </p:spTree>
    <p:extLst>
      <p:ext uri="{BB962C8B-B14F-4D97-AF65-F5344CB8AC3E}">
        <p14:creationId xmlns:p14="http://schemas.microsoft.com/office/powerpoint/2010/main" val="219507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A4FB2F27-3F7D-440E-A905-86607A926A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8" name="Rectangle 47">
            <a:extLst>
              <a:ext uri="{FF2B5EF4-FFF2-40B4-BE49-F238E27FC236}">
                <a16:creationId xmlns:a16="http://schemas.microsoft.com/office/drawing/2014/main" xmlns="" id="{AF678C14-A033-4139-BCA9-8382B03964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0" name="Picture 49">
            <a:extLst>
              <a:ext uri="{FF2B5EF4-FFF2-40B4-BE49-F238E27FC236}">
                <a16:creationId xmlns:a16="http://schemas.microsoft.com/office/drawing/2014/main" xmlns="" id="{18CBEC9D-9F9B-4383-B986-DE5B184A9A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3" name="İçerik Yer Tutucusu 2">
            <a:extLst>
              <a:ext uri="{FF2B5EF4-FFF2-40B4-BE49-F238E27FC236}">
                <a16:creationId xmlns:a16="http://schemas.microsoft.com/office/drawing/2014/main" xmlns="" id="{F133EF5B-9657-524B-9CB1-071EE4B2C929}"/>
              </a:ext>
            </a:extLst>
          </p:cNvPr>
          <p:cNvSpPr>
            <a:spLocks noGrp="1"/>
          </p:cNvSpPr>
          <p:nvPr>
            <p:ph sz="quarter" idx="13"/>
          </p:nvPr>
        </p:nvSpPr>
        <p:spPr>
          <a:xfrm>
            <a:off x="569976" y="1728393"/>
            <a:ext cx="6036815" cy="4818888"/>
          </a:xfrm>
        </p:spPr>
        <p:txBody>
          <a:bodyPr>
            <a:normAutofit/>
          </a:bodyPr>
          <a:lstStyle/>
          <a:p>
            <a:pPr marL="0" indent="0">
              <a:lnSpc>
                <a:spcPct val="100000"/>
              </a:lnSpc>
              <a:buNone/>
            </a:pPr>
            <a:r>
              <a:rPr lang="tr-TR" sz="2000" b="1" dirty="0">
                <a:solidFill>
                  <a:schemeClr val="tx2"/>
                </a:solidFill>
                <a:latin typeface="Comic Sans MS" panose="030F0702030302020204" pitchFamily="66" charset="0"/>
              </a:rPr>
              <a:t>Oyun Bağımlılığına Yönelik Davranış Özellikleri</a:t>
            </a:r>
          </a:p>
          <a:p>
            <a:pPr marL="0" indent="0">
              <a:lnSpc>
                <a:spcPct val="100000"/>
              </a:lnSpc>
              <a:buNone/>
            </a:pPr>
            <a:r>
              <a:rPr lang="tr-TR" sz="2000" dirty="0">
                <a:solidFill>
                  <a:schemeClr val="tx2"/>
                </a:solidFill>
                <a:latin typeface="Comic Sans MS" panose="030F0702030302020204" pitchFamily="66" charset="0"/>
              </a:rPr>
              <a:t>1) Oyunun başlangıcı, sıklığı, yoğunluğu, süresi, sona ermesi veya oyun üzerinde bozulmuş kontrol dürtüsü. </a:t>
            </a:r>
          </a:p>
          <a:p>
            <a:pPr marL="0" indent="0">
              <a:lnSpc>
                <a:spcPct val="100000"/>
              </a:lnSpc>
              <a:buNone/>
            </a:pPr>
            <a:r>
              <a:rPr lang="tr-TR" sz="2000" dirty="0">
                <a:solidFill>
                  <a:schemeClr val="tx2"/>
                </a:solidFill>
                <a:latin typeface="Comic Sans MS" panose="030F0702030302020204" pitchFamily="66" charset="0"/>
              </a:rPr>
              <a:t>2) Oyunun diğer yaşam ilgilerine ve günlük etkinliklere göre ön planda olması, oyuna verilen önceliğin artması. </a:t>
            </a:r>
          </a:p>
          <a:p>
            <a:pPr marL="0" indent="0">
              <a:lnSpc>
                <a:spcPct val="100000"/>
              </a:lnSpc>
              <a:buNone/>
            </a:pPr>
            <a:r>
              <a:rPr lang="tr-TR" sz="2000" dirty="0">
                <a:solidFill>
                  <a:schemeClr val="tx2"/>
                </a:solidFill>
                <a:latin typeface="Comic Sans MS" panose="030F0702030302020204" pitchFamily="66" charset="0"/>
              </a:rPr>
              <a:t>3) Olumsuz sonuçların ortaya çıkmasına rağmen oyun oynamanın devam etmesi veya tırmanması.</a:t>
            </a:r>
          </a:p>
          <a:p>
            <a:pPr>
              <a:lnSpc>
                <a:spcPct val="100000"/>
              </a:lnSpc>
            </a:pPr>
            <a:endParaRPr lang="tr-TR" sz="1500" dirty="0">
              <a:solidFill>
                <a:schemeClr val="tx2"/>
              </a:solidFill>
            </a:endParaRPr>
          </a:p>
        </p:txBody>
      </p:sp>
      <p:pic>
        <p:nvPicPr>
          <p:cNvPr id="4" name="Resim 3" descr="Yaratıcılık, Düşünmek, Tablo, Cep Telefonu, Internet">
            <a:extLst>
              <a:ext uri="{FF2B5EF4-FFF2-40B4-BE49-F238E27FC236}">
                <a16:creationId xmlns:a16="http://schemas.microsoft.com/office/drawing/2014/main" xmlns="" id="{92DE4A8E-C2EC-3C44-85E3-7BC6CE498CDF}"/>
              </a:ext>
            </a:extLst>
          </p:cNvPr>
          <p:cNvPicPr>
            <a:picLocks noChangeAspect="1"/>
          </p:cNvPicPr>
          <p:nvPr/>
        </p:nvPicPr>
        <p:blipFill rotWithShape="1">
          <a:blip r:embed="rId3">
            <a:extLst>
              <a:ext uri="{28A0092B-C50C-407E-A947-70E740481C1C}">
                <a14:useLocalDpi xmlns:a14="http://schemas.microsoft.com/office/drawing/2010/main" val="0"/>
              </a:ext>
            </a:extLst>
          </a:blip>
          <a:srcRect t="26250" r="-2" b="5683"/>
          <a:stretch/>
        </p:blipFill>
        <p:spPr bwMode="auto">
          <a:xfrm>
            <a:off x="7044355" y="1019556"/>
            <a:ext cx="3982368" cy="4818888"/>
          </a:xfrm>
          <a:prstGeom prst="rect">
            <a:avLst/>
          </a:prstGeom>
          <a:noFill/>
        </p:spPr>
      </p:pic>
      <p:pic>
        <p:nvPicPr>
          <p:cNvPr id="52" name="Picture 51">
            <a:extLst>
              <a:ext uri="{FF2B5EF4-FFF2-40B4-BE49-F238E27FC236}">
                <a16:creationId xmlns:a16="http://schemas.microsoft.com/office/drawing/2014/main" xmlns="" id="{AFE52FC7-B3EF-46A4-B8CE-292164EC928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426379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xmlns="" id="{E8B2F707-EF35-4955-8439-F76145F3C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xmlns="" id="{BB317211-3292-43D8-8824-C090DBADA4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525" y="0"/>
            <a:ext cx="12188951" cy="6858000"/>
          </a:xfrm>
          <a:prstGeom prst="rect">
            <a:avLst/>
          </a:prstGeom>
          <a:blipFill dpi="0" rotWithShape="1">
            <a:blip r:embed="rId2">
              <a:alphaModFix amt="15000"/>
              <a:lum bright="70000" contrast="-70000"/>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Resim 21" descr="Bağımlılık, Akıllı Telefon, Bağımlısı, Bağımlı, Kol">
            <a:extLst>
              <a:ext uri="{FF2B5EF4-FFF2-40B4-BE49-F238E27FC236}">
                <a16:creationId xmlns:a16="http://schemas.microsoft.com/office/drawing/2014/main" xmlns="" id="{02578B6B-7492-C64E-A073-DB9438D0F22E}"/>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t="10918" r="-1" b="8432"/>
          <a:stretch/>
        </p:blipFill>
        <p:spPr bwMode="auto">
          <a:xfrm>
            <a:off x="0" y="1376"/>
            <a:ext cx="12188952" cy="6856624"/>
          </a:xfrm>
          <a:prstGeom prst="rect">
            <a:avLst/>
          </a:prstGeom>
          <a:noFill/>
        </p:spPr>
      </p:pic>
      <p:sp>
        <p:nvSpPr>
          <p:cNvPr id="4" name="İçerik Yer Tutucusu 3">
            <a:extLst>
              <a:ext uri="{FF2B5EF4-FFF2-40B4-BE49-F238E27FC236}">
                <a16:creationId xmlns:a16="http://schemas.microsoft.com/office/drawing/2014/main" xmlns="" id="{305672A0-1B13-D445-87CA-5F17FFBFDDBA}"/>
              </a:ext>
            </a:extLst>
          </p:cNvPr>
          <p:cNvSpPr>
            <a:spLocks noGrp="1"/>
          </p:cNvSpPr>
          <p:nvPr>
            <p:ph sz="quarter" idx="13"/>
          </p:nvPr>
        </p:nvSpPr>
        <p:spPr>
          <a:xfrm>
            <a:off x="334393" y="633865"/>
            <a:ext cx="8534400" cy="3474720"/>
          </a:xfrm>
        </p:spPr>
        <p:txBody>
          <a:bodyPr>
            <a:normAutofit fontScale="25000" lnSpcReduction="20000"/>
          </a:bodyPr>
          <a:lstStyle/>
          <a:p>
            <a:pPr marL="0" indent="0">
              <a:buNone/>
            </a:pPr>
            <a:r>
              <a:rPr lang="tr-TR" sz="6200" dirty="0">
                <a:solidFill>
                  <a:schemeClr val="tx1"/>
                </a:solidFill>
                <a:latin typeface="Comic Sans MS" panose="030F0702030302020204" pitchFamily="66" charset="0"/>
              </a:rPr>
              <a:t>Dijital Oyunların Olumlu ve Olumsuz Etkileri</a:t>
            </a:r>
          </a:p>
          <a:p>
            <a:pPr marL="0" indent="0">
              <a:buNone/>
            </a:pPr>
            <a:endParaRPr lang="tr-TR" sz="6200" dirty="0">
              <a:solidFill>
                <a:schemeClr val="tx1"/>
              </a:solidFill>
              <a:latin typeface="Comic Sans MS" panose="030F0702030302020204" pitchFamily="66" charset="0"/>
            </a:endParaRPr>
          </a:p>
          <a:p>
            <a:pPr marL="0" indent="0">
              <a:buNone/>
            </a:pPr>
            <a:r>
              <a:rPr lang="tr-TR" sz="6200" dirty="0">
                <a:solidFill>
                  <a:schemeClr val="tx1"/>
                </a:solidFill>
                <a:latin typeface="Comic Sans MS" panose="030F0702030302020204" pitchFamily="66" charset="0"/>
              </a:rPr>
              <a:t>- Olumlu Etkiler;</a:t>
            </a:r>
          </a:p>
          <a:p>
            <a:pPr marL="0" indent="0">
              <a:buNone/>
            </a:pPr>
            <a:r>
              <a:rPr lang="tr-TR" sz="6200" dirty="0">
                <a:solidFill>
                  <a:schemeClr val="tx1"/>
                </a:solidFill>
                <a:latin typeface="Comic Sans MS" panose="030F0702030302020204" pitchFamily="66" charset="0"/>
              </a:rPr>
              <a:t>• Çocuklar dijital oyunları oynarken, algısal ve bilişsel yeteneklerini, motor</a:t>
            </a:r>
          </a:p>
          <a:p>
            <a:pPr marL="0" indent="0">
              <a:buNone/>
            </a:pPr>
            <a:r>
              <a:rPr lang="tr-TR" sz="6200" dirty="0">
                <a:solidFill>
                  <a:schemeClr val="tx1"/>
                </a:solidFill>
                <a:latin typeface="Comic Sans MS" panose="030F0702030302020204" pitchFamily="66" charset="0"/>
              </a:rPr>
              <a:t>becerilerini geliştirirler.</a:t>
            </a:r>
          </a:p>
          <a:p>
            <a:pPr marL="0" indent="0">
              <a:buNone/>
            </a:pPr>
            <a:r>
              <a:rPr lang="tr-TR" sz="6200" dirty="0">
                <a:solidFill>
                  <a:schemeClr val="tx1"/>
                </a:solidFill>
                <a:latin typeface="Comic Sans MS" panose="030F0702030302020204" pitchFamily="66" charset="0"/>
              </a:rPr>
              <a:t>• Dijital oyunlar oynanırken, çocuklar karar verme ve problem çözme</a:t>
            </a:r>
          </a:p>
          <a:p>
            <a:pPr marL="0" indent="0">
              <a:buNone/>
            </a:pPr>
            <a:r>
              <a:rPr lang="tr-TR" sz="6200" dirty="0">
                <a:solidFill>
                  <a:schemeClr val="tx1"/>
                </a:solidFill>
                <a:latin typeface="Comic Sans MS" panose="030F0702030302020204" pitchFamily="66" charset="0"/>
              </a:rPr>
              <a:t>becerilerini geliştirir, ekip çalışmasını öğrenir ve daha açık bir algıya sahip olurlar.</a:t>
            </a:r>
          </a:p>
          <a:p>
            <a:pPr marL="0" indent="0">
              <a:buNone/>
            </a:pPr>
            <a:r>
              <a:rPr lang="tr-TR" sz="6200" dirty="0">
                <a:solidFill>
                  <a:schemeClr val="tx1"/>
                </a:solidFill>
                <a:latin typeface="Comic Sans MS" panose="030F0702030302020204" pitchFamily="66" charset="0"/>
              </a:rPr>
              <a:t>Bununla birlikte, dijital oyunlar kısa süreli hafızanın gelişmesine yardımcı olur</a:t>
            </a:r>
          </a:p>
          <a:p>
            <a:pPr marL="0" indent="0">
              <a:buNone/>
            </a:pPr>
            <a:r>
              <a:rPr lang="tr-TR" sz="6200" dirty="0">
                <a:solidFill>
                  <a:schemeClr val="tx1"/>
                </a:solidFill>
                <a:latin typeface="Comic Sans MS" panose="030F0702030302020204" pitchFamily="66" charset="0"/>
              </a:rPr>
              <a:t>(Tüzün, 2006).</a:t>
            </a:r>
          </a:p>
          <a:p>
            <a:pPr marL="0" indent="0">
              <a:buNone/>
            </a:pPr>
            <a:r>
              <a:rPr lang="tr-TR" sz="6200" dirty="0">
                <a:solidFill>
                  <a:schemeClr val="tx1"/>
                </a:solidFill>
                <a:latin typeface="Comic Sans MS" panose="030F0702030302020204" pitchFamily="66" charset="0"/>
              </a:rPr>
              <a:t>• Dijital oyunların yarattığı rekabet ortamı, çocuğu stratejiler tasarlamaya</a:t>
            </a:r>
          </a:p>
          <a:p>
            <a:pPr marL="0" indent="0">
              <a:buNone/>
            </a:pPr>
            <a:r>
              <a:rPr lang="tr-TR" sz="6200" dirty="0">
                <a:solidFill>
                  <a:schemeClr val="tx1"/>
                </a:solidFill>
                <a:latin typeface="Comic Sans MS" panose="030F0702030302020204" pitchFamily="66" charset="0"/>
              </a:rPr>
              <a:t>yönlendirir. Kazanma ve başarı duygusuyla birlikte güvenini artmasına yardımcı olur</a:t>
            </a:r>
          </a:p>
          <a:p>
            <a:pPr marL="0" indent="0">
              <a:buNone/>
            </a:pPr>
            <a:r>
              <a:rPr lang="tr-TR" sz="6200" dirty="0">
                <a:solidFill>
                  <a:schemeClr val="tx1"/>
                </a:solidFill>
                <a:latin typeface="Comic Sans MS" panose="030F0702030302020204" pitchFamily="66" charset="0"/>
              </a:rPr>
              <a:t>(Bayırtepe ve Tüzün, 2007).</a:t>
            </a:r>
          </a:p>
          <a:p>
            <a:pPr marL="0" indent="0">
              <a:buNone/>
            </a:pPr>
            <a:r>
              <a:rPr lang="tr-TR" sz="6200" dirty="0">
                <a:solidFill>
                  <a:schemeClr val="tx1"/>
                </a:solidFill>
                <a:latin typeface="Comic Sans MS" panose="030F0702030302020204" pitchFamily="66" charset="0"/>
              </a:rPr>
              <a:t>• Dijital oyunlar, çocuklara daha çok odaklanmayı, plan yapmayı, hedefe</a:t>
            </a:r>
          </a:p>
          <a:p>
            <a:pPr marL="0" indent="0">
              <a:buNone/>
            </a:pPr>
            <a:r>
              <a:rPr lang="tr-TR" sz="6200" dirty="0">
                <a:solidFill>
                  <a:schemeClr val="tx1"/>
                </a:solidFill>
                <a:latin typeface="Comic Sans MS" panose="030F0702030302020204" pitchFamily="66" charset="0"/>
              </a:rPr>
              <a:t>ulaşmak için karışık durumlarla baş edebilme yeteneği kazandırır (EĞİTEK, 2008).</a:t>
            </a:r>
          </a:p>
          <a:p>
            <a:endParaRPr lang="tr-TR" dirty="0"/>
          </a:p>
        </p:txBody>
      </p:sp>
    </p:spTree>
    <p:extLst>
      <p:ext uri="{BB962C8B-B14F-4D97-AF65-F5344CB8AC3E}">
        <p14:creationId xmlns:p14="http://schemas.microsoft.com/office/powerpoint/2010/main" val="21502751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descr="Bağımlılık, Akıllı Telefon, Bağımlısı, Bağımlı, Kol">
            <a:extLst>
              <a:ext uri="{FF2B5EF4-FFF2-40B4-BE49-F238E27FC236}">
                <a16:creationId xmlns:a16="http://schemas.microsoft.com/office/drawing/2014/main" xmlns="" id="{02578B6B-7492-C64E-A073-DB9438D0F22E}"/>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10918" r="-1" b="8432"/>
          <a:stretch/>
        </p:blipFill>
        <p:spPr bwMode="auto">
          <a:xfrm>
            <a:off x="0" y="1376"/>
            <a:ext cx="12188952" cy="6856624"/>
          </a:xfrm>
          <a:prstGeom prst="rect">
            <a:avLst/>
          </a:prstGeom>
          <a:noFill/>
        </p:spPr>
      </p:pic>
      <p:sp>
        <p:nvSpPr>
          <p:cNvPr id="4" name="İçerik Yer Tutucusu 3">
            <a:extLst>
              <a:ext uri="{FF2B5EF4-FFF2-40B4-BE49-F238E27FC236}">
                <a16:creationId xmlns:a16="http://schemas.microsoft.com/office/drawing/2014/main" xmlns="" id="{305672A0-1B13-D445-87CA-5F17FFBFDDBA}"/>
              </a:ext>
            </a:extLst>
          </p:cNvPr>
          <p:cNvSpPr>
            <a:spLocks noGrp="1"/>
          </p:cNvSpPr>
          <p:nvPr>
            <p:ph sz="quarter" idx="13"/>
          </p:nvPr>
        </p:nvSpPr>
        <p:spPr>
          <a:xfrm>
            <a:off x="334393" y="633865"/>
            <a:ext cx="8534400" cy="4834780"/>
          </a:xfrm>
        </p:spPr>
        <p:txBody>
          <a:bodyPr>
            <a:normAutofit fontScale="62500" lnSpcReduction="20000"/>
          </a:bodyPr>
          <a:lstStyle/>
          <a:p>
            <a:pPr marL="0" indent="0">
              <a:buNone/>
            </a:pPr>
            <a:r>
              <a:rPr lang="tr-TR" dirty="0">
                <a:latin typeface="Comic Sans MS" panose="030F0702030302020204" pitchFamily="66" charset="0"/>
              </a:rPr>
              <a:t>Olumsuz Etkiler;</a:t>
            </a:r>
          </a:p>
          <a:p>
            <a:pPr marL="0" indent="0">
              <a:buNone/>
            </a:pPr>
            <a:r>
              <a:rPr lang="tr-TR" dirty="0">
                <a:latin typeface="Comic Sans MS" panose="030F0702030302020204" pitchFamily="66" charset="0"/>
              </a:rPr>
              <a:t>• Dijital oyunların başında saatlerce oturmak başta </a:t>
            </a:r>
            <a:r>
              <a:rPr lang="tr-TR" dirty="0" err="1">
                <a:latin typeface="Comic Sans MS" panose="030F0702030302020204" pitchFamily="66" charset="0"/>
              </a:rPr>
              <a:t>obezite</a:t>
            </a:r>
            <a:r>
              <a:rPr lang="tr-TR" dirty="0">
                <a:latin typeface="Comic Sans MS" panose="030F0702030302020204" pitchFamily="66" charset="0"/>
              </a:rPr>
              <a:t> olmak üzere, uyku</a:t>
            </a:r>
          </a:p>
          <a:p>
            <a:pPr marL="0" indent="0">
              <a:buNone/>
            </a:pPr>
            <a:r>
              <a:rPr lang="tr-TR" dirty="0">
                <a:latin typeface="Comic Sans MS" panose="030F0702030302020204" pitchFamily="66" charset="0"/>
              </a:rPr>
              <a:t>problemleri, baş ağrıları, göz kuruluğu, el bilek rahatsızlıkları, kas ve iskelet</a:t>
            </a:r>
          </a:p>
          <a:p>
            <a:pPr marL="0" indent="0">
              <a:buNone/>
            </a:pPr>
            <a:r>
              <a:rPr lang="tr-TR" dirty="0">
                <a:latin typeface="Comic Sans MS" panose="030F0702030302020204" pitchFamily="66" charset="0"/>
              </a:rPr>
              <a:t>sisteminde düzensizliklerin artması gibi durumlara neden olabilir (AMATEM, 2008).</a:t>
            </a:r>
          </a:p>
          <a:p>
            <a:pPr marL="0" indent="0">
              <a:buNone/>
            </a:pPr>
            <a:r>
              <a:rPr lang="tr-TR" dirty="0">
                <a:latin typeface="Comic Sans MS" panose="030F0702030302020204" pitchFamily="66" charset="0"/>
              </a:rPr>
              <a:t>• Şiddet içerikli dijital oyunlar çocuklarda öfkeli ve saldırgan davranışlarını</a:t>
            </a:r>
          </a:p>
          <a:p>
            <a:pPr marL="0" indent="0">
              <a:buNone/>
            </a:pPr>
            <a:r>
              <a:rPr lang="tr-TR" dirty="0">
                <a:latin typeface="Comic Sans MS" panose="030F0702030302020204" pitchFamily="66" charset="0"/>
              </a:rPr>
              <a:t>tetiklemektedir (ASAGEM, 2008).</a:t>
            </a:r>
          </a:p>
          <a:p>
            <a:pPr marL="0" indent="0">
              <a:buNone/>
            </a:pPr>
            <a:r>
              <a:rPr lang="tr-TR" dirty="0">
                <a:latin typeface="Comic Sans MS" panose="030F0702030302020204" pitchFamily="66" charset="0"/>
              </a:rPr>
              <a:t>• Dijital oyunların başında uzun süreler harcayan çocuklar sosyal aktivitelere</a:t>
            </a:r>
          </a:p>
          <a:p>
            <a:pPr marL="0" indent="0">
              <a:buNone/>
            </a:pPr>
            <a:r>
              <a:rPr lang="tr-TR" dirty="0">
                <a:latin typeface="Comic Sans MS" panose="030F0702030302020204" pitchFamily="66" charset="0"/>
              </a:rPr>
              <a:t>daha az zaman ayırmakta ve zamanla asosyalleşmektedir.</a:t>
            </a:r>
          </a:p>
          <a:p>
            <a:pPr marL="0" indent="0">
              <a:buNone/>
            </a:pPr>
            <a:r>
              <a:rPr lang="tr-TR" dirty="0">
                <a:latin typeface="Comic Sans MS" panose="030F0702030302020204" pitchFamily="66" charset="0"/>
              </a:rPr>
              <a:t>• Dijital oyunlarla harcanan zaman çocukların derslerini aksatmasına ve zayıf</a:t>
            </a:r>
          </a:p>
          <a:p>
            <a:pPr marL="0" indent="0">
              <a:buNone/>
            </a:pPr>
            <a:r>
              <a:rPr lang="tr-TR" dirty="0">
                <a:latin typeface="Comic Sans MS" panose="030F0702030302020204" pitchFamily="66" charset="0"/>
              </a:rPr>
              <a:t>bir akademik performans göstermelerine, okulu kırmalarına, hatta okulu</a:t>
            </a:r>
          </a:p>
          <a:p>
            <a:pPr marL="0" indent="0">
              <a:buNone/>
            </a:pPr>
            <a:r>
              <a:rPr lang="tr-TR" dirty="0">
                <a:latin typeface="Comic Sans MS" panose="030F0702030302020204" pitchFamily="66" charset="0"/>
              </a:rPr>
              <a:t>bırakmalarına neden olmaktadır (EĞİTEK, 2008).</a:t>
            </a:r>
          </a:p>
          <a:p>
            <a:endParaRPr lang="tr-TR" dirty="0"/>
          </a:p>
        </p:txBody>
      </p:sp>
    </p:spTree>
    <p:extLst>
      <p:ext uri="{BB962C8B-B14F-4D97-AF65-F5344CB8AC3E}">
        <p14:creationId xmlns:p14="http://schemas.microsoft.com/office/powerpoint/2010/main" val="400056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xmlns="" id="{A72D06A1-BA08-4820-BBC8-B24DDB32A3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5" name="Picture 14">
            <a:extLst>
              <a:ext uri="{FF2B5EF4-FFF2-40B4-BE49-F238E27FC236}">
                <a16:creationId xmlns:a16="http://schemas.microsoft.com/office/drawing/2014/main" xmlns="" id="{1295E665-0408-4072-94B3-49BA5ACBCBD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5" name="İçerik Yer Tutucusu 2">
            <a:extLst>
              <a:ext uri="{FF2B5EF4-FFF2-40B4-BE49-F238E27FC236}">
                <a16:creationId xmlns:a16="http://schemas.microsoft.com/office/drawing/2014/main" xmlns="" id="{1AEBF814-B7E1-43F1-B28B-FD8598EA66DE}"/>
              </a:ext>
            </a:extLst>
          </p:cNvPr>
          <p:cNvGraphicFramePr>
            <a:graphicFrameLocks noGrp="1"/>
          </p:cNvGraphicFramePr>
          <p:nvPr>
            <p:ph sz="quarter" idx="13"/>
            <p:extLst>
              <p:ext uri="{D42A27DB-BD31-4B8C-83A1-F6EECF244321}">
                <p14:modId xmlns:p14="http://schemas.microsoft.com/office/powerpoint/2010/main" val="1905563190"/>
              </p:ext>
            </p:extLst>
          </p:nvPr>
        </p:nvGraphicFramePr>
        <p:xfrm>
          <a:off x="1095668" y="1098217"/>
          <a:ext cx="10156531" cy="43336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8255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p:cNvSpPr>
            <a:spLocks noGrp="1"/>
          </p:cNvSpPr>
          <p:nvPr>
            <p:ph idx="1"/>
          </p:nvPr>
        </p:nvSpPr>
        <p:spPr>
          <a:xfrm>
            <a:off x="825797" y="646772"/>
            <a:ext cx="8762436" cy="5466316"/>
          </a:xfrm>
        </p:spPr>
        <p:txBody>
          <a:bodyPr>
            <a:normAutofit/>
          </a:bodyPr>
          <a:lstStyle/>
          <a:p>
            <a:pPr marL="0" indent="0">
              <a:buNone/>
            </a:pPr>
            <a:r>
              <a:rPr lang="tr-TR" sz="1800" b="1" dirty="0">
                <a:solidFill>
                  <a:schemeClr val="tx2"/>
                </a:solidFill>
              </a:rPr>
              <a:t>İnternet bağımlılığını önlemek için ebeveynler olarak ne yapabilirsiniz?</a:t>
            </a:r>
          </a:p>
          <a:p>
            <a:pPr>
              <a:buFont typeface="Wingdings" pitchFamily="2" charset="2"/>
              <a:buChar char="v"/>
            </a:pPr>
            <a:r>
              <a:rPr lang="tr-TR" sz="1800" dirty="0">
                <a:solidFill>
                  <a:schemeClr val="tx2"/>
                </a:solidFill>
              </a:rPr>
              <a:t>İnternet bir vahşi orman! Herkes orada var. Üstüne üstelik oradaki herkes kendi kimliğinde değil. Birçoğu dürtüleriyle orada! İnternet tehlikeli bir arka sokak aslında. Çocuklarımızı sokağa gönderirken aşağıdaki soruları soruyor ve tembihlerde bulunuyoruz ama internete girdikleri zaman da yapıyor muyuz?</a:t>
            </a:r>
          </a:p>
          <a:p>
            <a:r>
              <a:rPr lang="tr-TR" sz="1800" dirty="0">
                <a:solidFill>
                  <a:schemeClr val="tx2"/>
                </a:solidFill>
              </a:rPr>
              <a:t>Nereye gidiyorsun?</a:t>
            </a:r>
          </a:p>
          <a:p>
            <a:r>
              <a:rPr lang="tr-TR" sz="1800" dirty="0">
                <a:solidFill>
                  <a:schemeClr val="tx2"/>
                </a:solidFill>
              </a:rPr>
              <a:t>Kimlerle buluşacaksın?</a:t>
            </a:r>
          </a:p>
          <a:p>
            <a:r>
              <a:rPr lang="tr-TR" sz="1800" dirty="0">
                <a:solidFill>
                  <a:schemeClr val="tx2"/>
                </a:solidFill>
              </a:rPr>
              <a:t>Yabancılarla konuşma</a:t>
            </a:r>
          </a:p>
          <a:p>
            <a:r>
              <a:rPr lang="tr-TR" sz="1800" dirty="0">
                <a:solidFill>
                  <a:schemeClr val="tx2"/>
                </a:solidFill>
              </a:rPr>
              <a:t>Sakın geç kalma!</a:t>
            </a:r>
            <a:br>
              <a:rPr lang="tr-TR" sz="1800" dirty="0">
                <a:solidFill>
                  <a:schemeClr val="tx2"/>
                </a:solidFill>
              </a:rPr>
            </a:br>
            <a:endParaRPr lang="tr-TR" sz="1800" dirty="0">
              <a:solidFill>
                <a:schemeClr val="tx2"/>
              </a:solidFill>
            </a:endParaRPr>
          </a:p>
          <a:p>
            <a:pPr>
              <a:buFont typeface="Wingdings" pitchFamily="2" charset="2"/>
              <a:buChar char="v"/>
            </a:pPr>
            <a:r>
              <a:rPr lang="tr-TR" sz="1800" dirty="0">
                <a:solidFill>
                  <a:schemeClr val="tx1"/>
                </a:solidFill>
              </a:rPr>
              <a:t>Kendinizi internet konusunda eğitin. Çocuğunuzdan daha iyi olmak zorundasınız. İnternet programları hakkında yeterince bilgiye sahip olmalısınız. Bilmeden ona anlatamazsınız. Ama dikkat! Siz de bağımlı olmayın</a:t>
            </a:r>
            <a:r>
              <a:rPr lang="tr-TR" sz="2600" dirty="0">
                <a:solidFill>
                  <a:schemeClr val="tx1"/>
                </a:solidFill>
              </a:rPr>
              <a:t>!</a:t>
            </a:r>
          </a:p>
          <a:p>
            <a:pPr marL="0" indent="0">
              <a:buNone/>
            </a:pPr>
            <a:endParaRPr lang="tr-TR" sz="1800" dirty="0">
              <a:solidFill>
                <a:schemeClr val="tx2"/>
              </a:solidFill>
            </a:endParaRPr>
          </a:p>
          <a:p>
            <a:pPr marL="0" indent="0">
              <a:buNone/>
            </a:pPr>
            <a:endParaRPr lang="tr-TR" sz="1800" dirty="0">
              <a:solidFill>
                <a:schemeClr val="tx2"/>
              </a:solidFill>
            </a:endParaRPr>
          </a:p>
          <a:p>
            <a:endParaRPr lang="tr-TR" sz="1800" dirty="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383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a:extLst>
              <a:ext uri="{FF2B5EF4-FFF2-40B4-BE49-F238E27FC236}">
                <a16:creationId xmlns:a16="http://schemas.microsoft.com/office/drawing/2014/main" xmlns="" id="{3C3BD86A-23FD-A847-BED0-A8CE9B9C67B8}"/>
              </a:ext>
            </a:extLst>
          </p:cNvPr>
          <p:cNvSpPr>
            <a:spLocks noGrp="1"/>
          </p:cNvSpPr>
          <p:nvPr>
            <p:ph idx="1"/>
          </p:nvPr>
        </p:nvSpPr>
        <p:spPr>
          <a:xfrm>
            <a:off x="825797" y="613318"/>
            <a:ext cx="8762436" cy="5499770"/>
          </a:xfrm>
        </p:spPr>
        <p:txBody>
          <a:bodyPr>
            <a:normAutofit/>
          </a:bodyPr>
          <a:lstStyle/>
          <a:p>
            <a:r>
              <a:rPr lang="tr-TR" sz="1800" dirty="0">
                <a:solidFill>
                  <a:schemeClr val="tx1"/>
                </a:solidFill>
              </a:rPr>
              <a:t>Bilgisayarınıza internet filtresi eklemeyi unutmayın. Filtreyi de sık sık yeni çıkanlarla değiştirin. Çocuğunuz sizden önce onları kırabilir.</a:t>
            </a:r>
          </a:p>
          <a:p>
            <a:r>
              <a:rPr lang="tr-TR" sz="1800" dirty="0">
                <a:solidFill>
                  <a:schemeClr val="tx1"/>
                </a:solidFill>
              </a:rPr>
              <a:t>Bilgisayarı açık bir alan koyun, ekran görünebilsin. İlk günden itibaren bilgisayar onun odasında olmazsa, iyi olur. Salonda bir yere koyun. Bir süre sonra siz sıkılabilirsiniz ama dayanmalısınız.</a:t>
            </a:r>
          </a:p>
          <a:p>
            <a:r>
              <a:rPr lang="tr-TR" sz="1800" dirty="0">
                <a:solidFill>
                  <a:schemeClr val="tx1"/>
                </a:solidFill>
              </a:rPr>
              <a:t>Onunla bir sözleşme yapın. Bu sözleşmenin bir örneği bölümün sonunda yer almaktadır. İyi örnek olun. Örneğin TV bağımlılığınızı gözden geçirin. Sizinle birlikte TV seyretmek zorunda olmadığını unutmayın. Sohbet için zamanlar ayırın.</a:t>
            </a:r>
          </a:p>
          <a:p>
            <a:r>
              <a:rPr lang="tr-TR" sz="1800" dirty="0">
                <a:solidFill>
                  <a:schemeClr val="tx1"/>
                </a:solidFill>
              </a:rPr>
              <a:t>Onların ne yaptığını takip edin. Ne oynuyor? Kiminle oynuyor? Hangi sitelere giriyor? İnternet “</a:t>
            </a:r>
            <a:r>
              <a:rPr lang="tr-TR" sz="1800" dirty="0" err="1">
                <a:solidFill>
                  <a:schemeClr val="tx1"/>
                </a:solidFill>
              </a:rPr>
              <a:t>browsing</a:t>
            </a:r>
            <a:r>
              <a:rPr lang="tr-TR" sz="1800" dirty="0">
                <a:solidFill>
                  <a:schemeClr val="tx1"/>
                </a:solidFill>
              </a:rPr>
              <a:t> </a:t>
            </a:r>
            <a:r>
              <a:rPr lang="tr-TR" sz="1800" dirty="0" err="1">
                <a:solidFill>
                  <a:schemeClr val="tx1"/>
                </a:solidFill>
              </a:rPr>
              <a:t>history”i</a:t>
            </a:r>
            <a:r>
              <a:rPr lang="tr-TR" sz="1800" dirty="0">
                <a:solidFill>
                  <a:schemeClr val="tx1"/>
                </a:solidFill>
              </a:rPr>
              <a:t> gözden geçirin. </a:t>
            </a:r>
            <a:r>
              <a:rPr lang="tr-TR" sz="1800" dirty="0" err="1">
                <a:solidFill>
                  <a:schemeClr val="tx1"/>
                </a:solidFill>
              </a:rPr>
              <a:t>Ctrl</a:t>
            </a:r>
            <a:r>
              <a:rPr lang="tr-TR" sz="1800" dirty="0">
                <a:solidFill>
                  <a:schemeClr val="tx1"/>
                </a:solidFill>
              </a:rPr>
              <a:t> </a:t>
            </a:r>
            <a:r>
              <a:rPr lang="tr-TR" sz="1800" dirty="0" err="1">
                <a:solidFill>
                  <a:schemeClr val="tx1"/>
                </a:solidFill>
              </a:rPr>
              <a:t>veH’ye</a:t>
            </a:r>
            <a:r>
              <a:rPr lang="tr-TR" sz="1800" dirty="0">
                <a:solidFill>
                  <a:schemeClr val="tx1"/>
                </a:solidFill>
              </a:rPr>
              <a:t> basarak “</a:t>
            </a:r>
            <a:r>
              <a:rPr lang="tr-TR" sz="1800" dirty="0" err="1">
                <a:solidFill>
                  <a:schemeClr val="tx1"/>
                </a:solidFill>
              </a:rPr>
              <a:t>history”i</a:t>
            </a:r>
            <a:r>
              <a:rPr lang="tr-TR" sz="1800" dirty="0">
                <a:solidFill>
                  <a:schemeClr val="tx1"/>
                </a:solidFill>
              </a:rPr>
              <a:t> görebilirsiniz. Bunun için programlar da indirebilirsiniz…Yeni indirilen belgeleri tarayın ve gözden geçirin</a:t>
            </a:r>
          </a:p>
        </p:txBody>
      </p:sp>
      <p:sp>
        <p:nvSpPr>
          <p:cNvPr id="19"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844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a:extLst>
              <a:ext uri="{FF2B5EF4-FFF2-40B4-BE49-F238E27FC236}">
                <a16:creationId xmlns:a16="http://schemas.microsoft.com/office/drawing/2014/main" xmlns="" id="{E1028F05-C401-F94B-906A-F312556769DC}"/>
              </a:ext>
            </a:extLst>
          </p:cNvPr>
          <p:cNvSpPr>
            <a:spLocks noGrp="1"/>
          </p:cNvSpPr>
          <p:nvPr>
            <p:ph idx="1"/>
          </p:nvPr>
        </p:nvSpPr>
        <p:spPr>
          <a:xfrm>
            <a:off x="746667" y="1102255"/>
            <a:ext cx="8762436" cy="5432863"/>
          </a:xfrm>
        </p:spPr>
        <p:txBody>
          <a:bodyPr>
            <a:normAutofit/>
          </a:bodyPr>
          <a:lstStyle/>
          <a:p>
            <a:r>
              <a:rPr lang="tr-TR" sz="2000" dirty="0">
                <a:solidFill>
                  <a:schemeClr val="tx2"/>
                </a:solidFill>
              </a:rPr>
              <a:t>Küçüklerle birlikte internette sörf yaparak onlara öğretin. Hangi sitelere girilmeyeceğini, genel sörf adabını…“ana sayfayı” değiştirin! Açılış sayfaları bazen tehditler içerebilir. İnternet açılış sayfası sizin belirlediğiniz bir sayfa olmalı.</a:t>
            </a:r>
          </a:p>
          <a:p>
            <a:r>
              <a:rPr lang="tr-TR" sz="2000" dirty="0">
                <a:solidFill>
                  <a:schemeClr val="tx2"/>
                </a:solidFill>
              </a:rPr>
              <a:t>İzleyin ama ses çıkarmayın! Neler yaptığını bilin ama fazla ses çıkarmayın. Tehlikeli bir durum oluncaya kadar izleyin. Böylece en azından kontrol sizin elinizde olabilir.</a:t>
            </a:r>
          </a:p>
          <a:p>
            <a:r>
              <a:rPr lang="tr-TR" sz="2000" dirty="0">
                <a:solidFill>
                  <a:schemeClr val="tx2"/>
                </a:solidFill>
              </a:rPr>
              <a:t>Şifre kırıcılar kullanılarak mesajlarının denetlenmesinin etik olup olmadığı bir tartışma konusudur. 18 yaşından küçükler için ve tehlikede olduğunu düşündüğünüz zaman bu yapılabilir. Ancak bunun dışında uygulamanın yarar değil zarar getirebileceği göz önüne alınmalıdır.</a:t>
            </a:r>
          </a:p>
          <a:p>
            <a:endParaRPr lang="tr-TR" sz="1800" dirty="0">
              <a:solidFill>
                <a:schemeClr val="tx2"/>
              </a:solidFill>
            </a:endParaRPr>
          </a:p>
          <a:p>
            <a:endParaRPr lang="tr-TR" sz="1800" dirty="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63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a:extLst>
              <a:ext uri="{FF2B5EF4-FFF2-40B4-BE49-F238E27FC236}">
                <a16:creationId xmlns:a16="http://schemas.microsoft.com/office/drawing/2014/main" xmlns="" id="{94892B7F-0E11-164F-83F9-81D2697D22AF}"/>
              </a:ext>
            </a:extLst>
          </p:cNvPr>
          <p:cNvSpPr>
            <a:spLocks noGrp="1"/>
          </p:cNvSpPr>
          <p:nvPr>
            <p:ph idx="1"/>
          </p:nvPr>
        </p:nvSpPr>
        <p:spPr>
          <a:xfrm>
            <a:off x="825797" y="1260088"/>
            <a:ext cx="8762436" cy="4852999"/>
          </a:xfrm>
        </p:spPr>
        <p:txBody>
          <a:bodyPr>
            <a:normAutofit/>
          </a:bodyPr>
          <a:lstStyle/>
          <a:p>
            <a:pPr>
              <a:lnSpc>
                <a:spcPct val="100000"/>
              </a:lnSpc>
              <a:buFont typeface="Wingdings" pitchFamily="2" charset="2"/>
              <a:buChar char="v"/>
            </a:pPr>
            <a:r>
              <a:rPr lang="tr-TR" sz="1800" dirty="0">
                <a:solidFill>
                  <a:schemeClr val="tx2"/>
                </a:solidFill>
              </a:rPr>
              <a:t>Günümüzde anne-babalar interneti özellikle küçük yaşlarda çok masum başlayan bir amaç için kullanıyorlar. Örneğin; çocuk yemek yemiyor, TV açıkken yiyor, hadi sen video izle ablayla sohbet edelim biz de vb. sebeplerle bir nevi çocuk bakıcısı olarak kullanılan internet sonraki yaşlarda canavara dönüşüyor. </a:t>
            </a:r>
          </a:p>
          <a:p>
            <a:pPr>
              <a:lnSpc>
                <a:spcPct val="100000"/>
              </a:lnSpc>
              <a:buFont typeface="Wingdings" pitchFamily="2" charset="2"/>
              <a:buChar char="v"/>
            </a:pPr>
            <a:r>
              <a:rPr lang="tr-TR" sz="1800" dirty="0">
                <a:solidFill>
                  <a:schemeClr val="tx2"/>
                </a:solidFill>
              </a:rPr>
              <a:t>Ailelerin çok dikkatli olması ve kolaycılığa kaçmamaları gerekiyor. Çocuğun en önemli gelişim dönemlerinden olan bu küçük yaşlarda öz bakım becerileri, sosyal beceriler ve kişiliğin oluştuğu ergenlik dönemlerinde yoğun internet kullanımı, dijital oyunlar, yani teknolojik aletlerle geçirilen zamanın fazlalığı çocuklar için ciddi tehlike oluşturuyor. </a:t>
            </a:r>
          </a:p>
          <a:p>
            <a:pPr>
              <a:lnSpc>
                <a:spcPct val="100000"/>
              </a:lnSpc>
              <a:buFont typeface="Wingdings" pitchFamily="2" charset="2"/>
              <a:buChar char="v"/>
            </a:pPr>
            <a:r>
              <a:rPr lang="tr-TR" sz="1800" dirty="0">
                <a:solidFill>
                  <a:schemeClr val="tx2"/>
                </a:solidFill>
              </a:rPr>
              <a:t>Sağlam kişilik geliştiremeyen, öz bakım becerilerini dahi yerine getiremeyen, iki çift lafı konuşamayan bireyler ortaya çıkıyor. Dışarda kendini ifade edemeyen, ayakkabı ipini bağlayamayan ergenlere dönüşebiliyorlar.</a:t>
            </a:r>
          </a:p>
          <a:p>
            <a:pPr>
              <a:lnSpc>
                <a:spcPct val="100000"/>
              </a:lnSpc>
            </a:pPr>
            <a:endParaRPr lang="tr-TR" sz="1500" dirty="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497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a:extLst>
              <a:ext uri="{FF2B5EF4-FFF2-40B4-BE49-F238E27FC236}">
                <a16:creationId xmlns:a16="http://schemas.microsoft.com/office/drawing/2014/main" xmlns="" id="{06A4CC48-E3A7-BF43-8B61-ACBFCCD9B172}"/>
              </a:ext>
            </a:extLst>
          </p:cNvPr>
          <p:cNvSpPr>
            <a:spLocks noGrp="1"/>
          </p:cNvSpPr>
          <p:nvPr>
            <p:ph idx="1"/>
          </p:nvPr>
        </p:nvSpPr>
        <p:spPr>
          <a:xfrm>
            <a:off x="825797" y="691376"/>
            <a:ext cx="8762436" cy="5421712"/>
          </a:xfrm>
        </p:spPr>
        <p:txBody>
          <a:bodyPr>
            <a:normAutofit/>
          </a:bodyPr>
          <a:lstStyle/>
          <a:p>
            <a:pPr>
              <a:lnSpc>
                <a:spcPct val="100000"/>
              </a:lnSpc>
              <a:buFont typeface="Wingdings" pitchFamily="2" charset="2"/>
              <a:buChar char="v"/>
            </a:pPr>
            <a:r>
              <a:rPr lang="tr-TR" sz="1800" dirty="0">
                <a:solidFill>
                  <a:schemeClr val="tx2"/>
                </a:solidFill>
              </a:rPr>
              <a:t>İnternette her şey çok kolay. Çocuk aktif. Benlik algısı düşük bir çocuksa kendisine oyun içinde yakışıklı bulduğu bir karakteri seçip istediği silahları alabiliyor. Bu tarz dijital oyunlar sinir sistemine entegre olur ve cazip gelmeye başlar. Gerçek dünyadan daha kolay, daha canlı ve renkli olması da bu durumun başka bir tehlikesidir. </a:t>
            </a:r>
          </a:p>
          <a:p>
            <a:pPr>
              <a:lnSpc>
                <a:spcPct val="100000"/>
              </a:lnSpc>
              <a:buFont typeface="Wingdings" pitchFamily="2" charset="2"/>
              <a:buChar char="v"/>
            </a:pPr>
            <a:r>
              <a:rPr lang="tr-TR" sz="1800" dirty="0">
                <a:solidFill>
                  <a:schemeClr val="tx2"/>
                </a:solidFill>
              </a:rPr>
              <a:t>Bizim ölçütümüz her zaman gerçek hayat olmalı. Sosyal medya gibi mecralarda emek vermeden ilişki kurma durumları var. Çatışma çıktığında tek tuşla engelleme var. Ancak insan emek harcadığı zaman gelişim gösteren bir varlıktır. Etrafta bir çok genç veya çocuk en iyi arkadaşınız kim diye sorulduğunda şu oyundan bir arkadaş diyor. Aslında onu tanımıyor, görmemiş. </a:t>
            </a:r>
          </a:p>
          <a:p>
            <a:pPr>
              <a:lnSpc>
                <a:spcPct val="100000"/>
              </a:lnSpc>
              <a:buFont typeface="Wingdings" pitchFamily="2" charset="2"/>
              <a:buChar char="v"/>
            </a:pPr>
            <a:r>
              <a:rPr lang="tr-TR" sz="1800" dirty="0">
                <a:solidFill>
                  <a:schemeClr val="tx2"/>
                </a:solidFill>
              </a:rPr>
              <a:t>Normalde internetle pek ilgisi olmayan bir çocuk kendi akranları arasında popüler bir oyun varsa ve oyunu oynamıyorsa dışlanıyor. Çünkü ertesi gün ve diğer günlerde tek sohbet oyunlar üzerinden dönüyor. Bu oyunda sizi nasıl bitirdik ama gibi cümlelerle. Çocuk ilgisi olmasa dahi merakla oyuna başlıyor. Sırf dışlanmamak için başlayan durum bağımlılığa dönüşebiliyor. </a:t>
            </a:r>
          </a:p>
          <a:p>
            <a:pPr>
              <a:lnSpc>
                <a:spcPct val="100000"/>
              </a:lnSpc>
              <a:buFont typeface="Wingdings" pitchFamily="2" charset="2"/>
              <a:buChar char="v"/>
            </a:pPr>
            <a:r>
              <a:rPr lang="tr-TR" sz="1800" dirty="0">
                <a:solidFill>
                  <a:schemeClr val="tx2"/>
                </a:solidFill>
              </a:rPr>
              <a:t>Bu gibi faktörler çocuğun gerçek hayattan kopmasına neden olur. Kriz çözme becerilerini köreltir. </a:t>
            </a:r>
          </a:p>
          <a:p>
            <a:pPr>
              <a:lnSpc>
                <a:spcPct val="100000"/>
              </a:lnSpc>
            </a:pPr>
            <a:endParaRPr lang="tr-TR" sz="1500" dirty="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4969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p:cNvSpPr>
            <a:spLocks noGrp="1"/>
          </p:cNvSpPr>
          <p:nvPr>
            <p:ph idx="1"/>
          </p:nvPr>
        </p:nvSpPr>
        <p:spPr>
          <a:xfrm>
            <a:off x="825797" y="657922"/>
            <a:ext cx="8762436" cy="5455165"/>
          </a:xfrm>
        </p:spPr>
        <p:txBody>
          <a:bodyPr>
            <a:normAutofit/>
          </a:bodyPr>
          <a:lstStyle/>
          <a:p>
            <a:pPr>
              <a:lnSpc>
                <a:spcPct val="100000"/>
              </a:lnSpc>
              <a:buFont typeface="Wingdings" pitchFamily="2" charset="2"/>
              <a:buChar char="v"/>
            </a:pPr>
            <a:r>
              <a:rPr lang="tr-TR" sz="1800" dirty="0">
                <a:solidFill>
                  <a:schemeClr val="tx2"/>
                </a:solidFill>
              </a:rPr>
              <a:t>Günümüzde sokaklar boş. Aileler çocuğu koruduğunu düşünerek bilgisayar başında olsun gözümün önünde olsun diyor. Ama internet bağımlısı olan genci sonradan evden çıkarıp tedaviye getiremiyor. İnternet bağımlılığı gibi bağımlılıklarda tüm ailenin değişmesi gerekir. </a:t>
            </a:r>
          </a:p>
          <a:p>
            <a:pPr>
              <a:lnSpc>
                <a:spcPct val="100000"/>
              </a:lnSpc>
              <a:buFont typeface="Wingdings" pitchFamily="2" charset="2"/>
              <a:buChar char="v"/>
            </a:pPr>
            <a:r>
              <a:rPr lang="tr-TR" sz="1800" dirty="0">
                <a:solidFill>
                  <a:schemeClr val="tx2"/>
                </a:solidFill>
              </a:rPr>
              <a:t>‘‘Oynama’’ demek sadece çatışma yaratır. Çocuktan bilgisayarı alıyorsan aldığın şey yerine başka bir şey koyman gerekir. Örneğin oyun oynamak yerine bilgisayara dair teknik şeylere yönlendirilebilir. (Bilgisayarın parçalarını söküp takma, program veya yazılım yapması gibi.)</a:t>
            </a:r>
          </a:p>
          <a:p>
            <a:pPr>
              <a:lnSpc>
                <a:spcPct val="100000"/>
              </a:lnSpc>
              <a:buFont typeface="Wingdings" pitchFamily="2" charset="2"/>
              <a:buChar char="v"/>
            </a:pPr>
            <a:r>
              <a:rPr lang="tr-TR" sz="1800" dirty="0">
                <a:solidFill>
                  <a:schemeClr val="tx2"/>
                </a:solidFill>
              </a:rPr>
              <a:t>Aile rol-model olmalı, çocuğun sosyal ilişkileri için fırsat oluşturmaya( hobiler, faaliyetler) çalışılmalıdır.</a:t>
            </a:r>
          </a:p>
          <a:p>
            <a:pPr>
              <a:lnSpc>
                <a:spcPct val="100000"/>
              </a:lnSpc>
              <a:buFont typeface="Wingdings" pitchFamily="2" charset="2"/>
              <a:buChar char="v"/>
            </a:pPr>
            <a:r>
              <a:rPr lang="tr-TR" sz="1800" dirty="0">
                <a:solidFill>
                  <a:schemeClr val="tx1"/>
                </a:solidFill>
              </a:rPr>
              <a:t>Peki, evde bilgisayarı kontrol altına aldık ama “çocuk ya internet kafeye kaçarsa!”. “Eve gelmezse, o zaman daha kötü olmaz mı?”. Bu sorunun cevabı internet ve bilgisayar bağımlılığının tedavisi içinde gizli değil. Eğer çocuk bu sözleşmelerden kaçıyor ve internet kafeyi eve tercih ediyorsa, o zaman aile içinde başka ve ciddi sorunlar var demektir. Bilgisayar bağımlılığı bir sorun değil, sadece bir belirtidi</a:t>
            </a:r>
            <a:r>
              <a:rPr lang="tr-TR" sz="1800" dirty="0"/>
              <a:t>r.</a:t>
            </a:r>
          </a:p>
          <a:p>
            <a:pPr>
              <a:lnSpc>
                <a:spcPct val="100000"/>
              </a:lnSpc>
              <a:buFont typeface="Wingdings" pitchFamily="2" charset="2"/>
              <a:buChar char="v"/>
            </a:pPr>
            <a:endParaRPr lang="tr-TR" sz="1800" dirty="0">
              <a:solidFill>
                <a:schemeClr val="tx2"/>
              </a:solidFill>
            </a:endParaRPr>
          </a:p>
          <a:p>
            <a:pPr marL="0" indent="0">
              <a:lnSpc>
                <a:spcPct val="100000"/>
              </a:lnSpc>
              <a:buNone/>
            </a:pPr>
            <a:endParaRPr lang="tr-TR" sz="1800" dirty="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211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2" name="İçerik Yer Tutucusu 2"/>
          <p:cNvSpPr>
            <a:spLocks noGrp="1"/>
          </p:cNvSpPr>
          <p:nvPr>
            <p:ph sz="quarter" idx="13"/>
          </p:nvPr>
        </p:nvSpPr>
        <p:spPr>
          <a:xfrm>
            <a:off x="266330" y="248575"/>
            <a:ext cx="5524551" cy="6086911"/>
          </a:xfrm>
        </p:spPr>
        <p:txBody>
          <a:bodyPr>
            <a:normAutofit/>
          </a:bodyPr>
          <a:lstStyle/>
          <a:p>
            <a:pPr marL="0" indent="0">
              <a:lnSpc>
                <a:spcPct val="100000"/>
              </a:lnSpc>
              <a:buNone/>
            </a:pPr>
            <a:endParaRPr lang="tr-TR" sz="2000" dirty="0">
              <a:solidFill>
                <a:schemeClr val="tx2"/>
              </a:solidFill>
              <a:latin typeface="Comic Sans MS" panose="030F0702030302020204" pitchFamily="66" charset="0"/>
            </a:endParaRPr>
          </a:p>
          <a:p>
            <a:pPr marL="0" indent="0">
              <a:lnSpc>
                <a:spcPct val="100000"/>
              </a:lnSpc>
              <a:buNone/>
            </a:pPr>
            <a:r>
              <a:rPr lang="tr-TR" sz="2000" dirty="0">
                <a:solidFill>
                  <a:schemeClr val="tx1"/>
                </a:solidFill>
                <a:latin typeface="Monotype Corsiva" panose="03010101010201010101" pitchFamily="66" charset="0"/>
              </a:rPr>
              <a:t>Sunum İçeriği</a:t>
            </a:r>
          </a:p>
          <a:p>
            <a:pPr marL="0" indent="0">
              <a:lnSpc>
                <a:spcPct val="100000"/>
              </a:lnSpc>
              <a:buNone/>
            </a:pPr>
            <a:endParaRPr lang="tr-TR" sz="2000" dirty="0">
              <a:solidFill>
                <a:schemeClr val="tx1"/>
              </a:solidFill>
              <a:latin typeface="Monotype Corsiva" panose="03010101010201010101" pitchFamily="66" charset="0"/>
            </a:endParaRP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Bağımlılık</a:t>
            </a: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 Davranışsal Bağımlılık</a:t>
            </a: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 Dijital Oyun, Dijital Oyun Bağımlılığı,  </a:t>
            </a: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Dijital Oyun Bağımlılığı İçin Tanı Ölçütleri</a:t>
            </a:r>
          </a:p>
          <a:p>
            <a:pPr lvl="0">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Dijital Oyun Oynama Nedenleri</a:t>
            </a: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Oyun Bağımlılığına Yönelik Belirlediği Davranış Özellikleri</a:t>
            </a: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Dijital Oyunların Olumlu Ve Olumsuz Etkileri</a:t>
            </a:r>
          </a:p>
          <a:p>
            <a:pPr>
              <a:lnSpc>
                <a:spcPct val="100000"/>
              </a:lnSpc>
              <a:buFont typeface="Wingdings" panose="05000000000000000000" pitchFamily="2" charset="2"/>
              <a:buChar char="ü"/>
            </a:pPr>
            <a:r>
              <a:rPr lang="tr-TR" sz="2000" dirty="0">
                <a:solidFill>
                  <a:schemeClr val="tx1"/>
                </a:solidFill>
                <a:latin typeface="Monotype Corsiva" panose="03010101010201010101" pitchFamily="66" charset="0"/>
              </a:rPr>
              <a:t>İnternet Bağımlılığını Önlemede Ailenin Rolü</a:t>
            </a:r>
            <a:endParaRPr lang="tr-TR" sz="1100" dirty="0">
              <a:solidFill>
                <a:schemeClr val="tx2"/>
              </a:solidFill>
              <a:latin typeface="Comic Sans MS" panose="030F0702030302020204" pitchFamily="66" charset="0"/>
            </a:endParaRPr>
          </a:p>
          <a:p>
            <a:pPr>
              <a:lnSpc>
                <a:spcPct val="100000"/>
              </a:lnSpc>
              <a:buFont typeface="Wingdings" panose="05000000000000000000" pitchFamily="2" charset="2"/>
              <a:buChar char="ü"/>
            </a:pPr>
            <a:endParaRPr lang="tr-TR" sz="1100" dirty="0">
              <a:solidFill>
                <a:schemeClr val="tx2"/>
              </a:solidFill>
              <a:latin typeface="Comic Sans MS" panose="030F0702030302020204" pitchFamily="66" charset="0"/>
            </a:endParaRPr>
          </a:p>
          <a:p>
            <a:pPr>
              <a:lnSpc>
                <a:spcPct val="100000"/>
              </a:lnSpc>
              <a:buFont typeface="Wingdings" panose="05000000000000000000" pitchFamily="2" charset="2"/>
              <a:buChar char="ü"/>
            </a:pPr>
            <a:endParaRPr lang="tr-TR" sz="1100" dirty="0">
              <a:solidFill>
                <a:schemeClr val="tx2"/>
              </a:solidFill>
              <a:latin typeface="Comic Sans MS" panose="030F0702030302020204" pitchFamily="66" charset="0"/>
            </a:endParaRPr>
          </a:p>
          <a:p>
            <a:pPr>
              <a:lnSpc>
                <a:spcPct val="100000"/>
              </a:lnSpc>
              <a:buFont typeface="Wingdings" panose="05000000000000000000" pitchFamily="2" charset="2"/>
              <a:buChar char="ü"/>
            </a:pPr>
            <a:endParaRPr lang="tr-TR" sz="1100" dirty="0">
              <a:solidFill>
                <a:schemeClr val="tx2"/>
              </a:solidFill>
              <a:latin typeface="Comic Sans MS" panose="030F0702030302020204" pitchFamily="66" charset="0"/>
            </a:endParaRPr>
          </a:p>
          <a:p>
            <a:pPr>
              <a:lnSpc>
                <a:spcPct val="100000"/>
              </a:lnSpc>
              <a:buFont typeface="Wingdings" panose="05000000000000000000" pitchFamily="2" charset="2"/>
              <a:buChar char="ü"/>
            </a:pPr>
            <a:endParaRPr lang="tr-TR" sz="1100" dirty="0">
              <a:solidFill>
                <a:schemeClr val="tx2"/>
              </a:solidFill>
              <a:latin typeface="Comic Sans MS" panose="030F0702030302020204" pitchFamily="66" charset="0"/>
            </a:endParaRPr>
          </a:p>
          <a:p>
            <a:pPr>
              <a:lnSpc>
                <a:spcPct val="100000"/>
              </a:lnSpc>
              <a:buFont typeface="Wingdings" panose="05000000000000000000" pitchFamily="2" charset="2"/>
              <a:buChar char="ü"/>
            </a:pPr>
            <a:endParaRPr lang="tr-TR" sz="1100" dirty="0">
              <a:solidFill>
                <a:schemeClr val="tx2"/>
              </a:solidFill>
              <a:latin typeface="Comic Sans MS" panose="030F0702030302020204" pitchFamily="66" charset="0"/>
            </a:endParaRPr>
          </a:p>
          <a:p>
            <a:pPr>
              <a:lnSpc>
                <a:spcPct val="100000"/>
              </a:lnSpc>
              <a:buFont typeface="Wingdings" panose="05000000000000000000" pitchFamily="2" charset="2"/>
              <a:buChar char="ü"/>
            </a:pPr>
            <a:endParaRPr lang="tr-TR" sz="1100" dirty="0">
              <a:solidFill>
                <a:schemeClr val="tx2"/>
              </a:solidFill>
              <a:latin typeface="Comic Sans MS" panose="030F0702030302020204" pitchFamily="66" charset="0"/>
            </a:endParaRPr>
          </a:p>
          <a:p>
            <a:pPr marL="0" indent="0">
              <a:lnSpc>
                <a:spcPct val="100000"/>
              </a:lnSpc>
              <a:buNone/>
            </a:pPr>
            <a:endParaRPr lang="tr-TR" sz="1100" dirty="0">
              <a:solidFill>
                <a:schemeClr val="tx2"/>
              </a:solidFill>
              <a:latin typeface="Comic Sans MS" panose="030F0702030302020204" pitchFamily="66" charset="0"/>
            </a:endParaRPr>
          </a:p>
        </p:txBody>
      </p:sp>
      <p:sp>
        <p:nvSpPr>
          <p:cNvPr id="27" name="Rectangle 26">
            <a:extLst>
              <a:ext uri="{FF2B5EF4-FFF2-40B4-BE49-F238E27FC236}">
                <a16:creationId xmlns:a16="http://schemas.microsoft.com/office/drawing/2014/main" xmlns="" id="{094C9708-F6A4-4956-B261-A4A2C4DFE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xmlns="" id="{592DB257-3E16-4A3C-9E28-468282812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xmlns="" id="{487685E6-1160-459B-8C70-301404C06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Game controller">
            <a:extLst>
              <a:ext uri="{FF2B5EF4-FFF2-40B4-BE49-F238E27FC236}">
                <a16:creationId xmlns:a16="http://schemas.microsoft.com/office/drawing/2014/main" xmlns="" id="{9A19DC78-B675-4BEE-B2C3-31A4615978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58001" y="1064173"/>
            <a:ext cx="4724400" cy="4724400"/>
          </a:xfrm>
          <a:prstGeom prst="rect">
            <a:avLst/>
          </a:prstGeom>
        </p:spPr>
      </p:pic>
    </p:spTree>
    <p:extLst>
      <p:ext uri="{BB962C8B-B14F-4D97-AF65-F5344CB8AC3E}">
        <p14:creationId xmlns:p14="http://schemas.microsoft.com/office/powerpoint/2010/main" val="307824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a:extLst>
              <a:ext uri="{FF2B5EF4-FFF2-40B4-BE49-F238E27FC236}">
                <a16:creationId xmlns:a16="http://schemas.microsoft.com/office/drawing/2014/main" xmlns="" id="{B3016D62-2447-2149-A419-B6248E300B7F}"/>
              </a:ext>
            </a:extLst>
          </p:cNvPr>
          <p:cNvSpPr>
            <a:spLocks noGrp="1"/>
          </p:cNvSpPr>
          <p:nvPr>
            <p:ph idx="1"/>
          </p:nvPr>
        </p:nvSpPr>
        <p:spPr>
          <a:xfrm>
            <a:off x="825797" y="1237786"/>
            <a:ext cx="8762436" cy="4875302"/>
          </a:xfrm>
        </p:spPr>
        <p:txBody>
          <a:bodyPr>
            <a:normAutofit/>
          </a:bodyPr>
          <a:lstStyle/>
          <a:p>
            <a:r>
              <a:rPr lang="tr-TR" sz="1800">
                <a:solidFill>
                  <a:schemeClr val="tx2"/>
                </a:solidFill>
              </a:rPr>
              <a:t>Genelde bilgisayar başında geçirilen sürenin ne olması gerektiği sorulur. Bu sorunun cevabı aile özelliklerinize ve değerlerinize, gencin durumuna, teknolojik gelişmelere göre değişir. Önemli olan sürenin miktarı değil, sürenin kontrol altına alınabilmesidir.</a:t>
            </a:r>
          </a:p>
          <a:p>
            <a:r>
              <a:rPr lang="tr-TR" sz="1800">
                <a:solidFill>
                  <a:schemeClr val="tx2"/>
                </a:solidFill>
              </a:rPr>
              <a:t>Diğer sık sorulan bir soru ise, onun ne kadar süre bilgisayarda olduğunun nasıl tespit edileceğidir. Gidip gelmek ve kontrol etmekten yorgun düştüklerini söyler aileler. Ama yorgun düşeceksiniz ve bunu yapmaya devam edeceksiniz. Hasta olsa, yorgun düşmez misiniz? Bu nedenle her şeyi ondan beklemek hata olur.</a:t>
            </a:r>
          </a:p>
          <a:p>
            <a:endParaRPr lang="tr-TR" sz="180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0304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1DA57B7B-30D9-4515-9542-FFA699A3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 name="İçerik Yer Tutucusu 2">
            <a:extLst>
              <a:ext uri="{FF2B5EF4-FFF2-40B4-BE49-F238E27FC236}">
                <a16:creationId xmlns:a16="http://schemas.microsoft.com/office/drawing/2014/main" xmlns="" id="{E14EE7D7-BBD8-384F-B69F-0A74DF1F374F}"/>
              </a:ext>
            </a:extLst>
          </p:cNvPr>
          <p:cNvSpPr>
            <a:spLocks noGrp="1"/>
          </p:cNvSpPr>
          <p:nvPr>
            <p:ph idx="1"/>
          </p:nvPr>
        </p:nvSpPr>
        <p:spPr>
          <a:xfrm>
            <a:off x="422031" y="281354"/>
            <a:ext cx="9166202" cy="5831734"/>
          </a:xfrm>
        </p:spPr>
        <p:txBody>
          <a:bodyPr>
            <a:normAutofit/>
          </a:bodyPr>
          <a:lstStyle/>
          <a:p>
            <a:pPr>
              <a:lnSpc>
                <a:spcPct val="100000"/>
              </a:lnSpc>
            </a:pPr>
            <a:r>
              <a:rPr lang="tr-TR" sz="1800" dirty="0">
                <a:solidFill>
                  <a:schemeClr val="tx2"/>
                </a:solidFill>
              </a:rPr>
              <a:t>Ailenin kontrolü ele alabilmesi için öncelikle iyi bir pazarlık yapması gerekir. Ne kadar süre bilgisayar başında kalabilir genç? Bu durum tüm ayrıntılarıyla ortaya konmalıdır. Bununla ilgili sıkı bir pazarlık yapılmalıdır. Pazarlık demek, pazarlamak demektir. Bu nedenle fikrinizi empoze etmek yerine, fikrinizi pazarlamaya çalışın. Yani o sizin fikrinizi satın alsın. Ortak bir noktada buluşun. Buluştuğunuz ortak nokta için yazılı bir sözleşme yapın. Gençlere güvenmeyin. Unuturlar. Ama gerçekten unuturlar. Bu nedenle anlaşma bir sözleşme haline getirilmelidir. Üç </a:t>
            </a:r>
            <a:r>
              <a:rPr lang="tr-TR" sz="1800" dirty="0" err="1">
                <a:solidFill>
                  <a:schemeClr val="tx2"/>
                </a:solidFill>
              </a:rPr>
              <a:t>nüshalı</a:t>
            </a:r>
            <a:r>
              <a:rPr lang="tr-TR" sz="1800" dirty="0">
                <a:solidFill>
                  <a:schemeClr val="tx2"/>
                </a:solidFill>
              </a:rPr>
              <a:t> ve imzalı! </a:t>
            </a:r>
          </a:p>
          <a:p>
            <a:pPr>
              <a:lnSpc>
                <a:spcPct val="100000"/>
              </a:lnSpc>
            </a:pPr>
            <a:r>
              <a:rPr lang="tr-TR" sz="1800" dirty="0">
                <a:solidFill>
                  <a:schemeClr val="tx2"/>
                </a:solidFill>
              </a:rPr>
              <a:t>Sözleşmede gencin bilgisayar başında kaldığı süre, bu süreye uymazsa yaptırımların neler olduğu, uyarsa kazanımlarının neler olabileceği gibi ayrıntılar yer almalıdır. Sözleşme herkesin görebileceği bir yere konmalıdır.</a:t>
            </a:r>
          </a:p>
          <a:p>
            <a:pPr>
              <a:lnSpc>
                <a:spcPct val="100000"/>
              </a:lnSpc>
            </a:pPr>
            <a:r>
              <a:rPr lang="tr-TR" sz="1800" dirty="0">
                <a:solidFill>
                  <a:schemeClr val="tx2"/>
                </a:solidFill>
              </a:rPr>
              <a:t>Dikkat edilmesi gereken nokta, kuralların uygulanabilir olmasıdır. Bilgisayardaki tutkusuna göre kurallar konmalıdır. Örneğin oyun oynuyorsa, günde iki saat gibi bir kural yetersiz olabilir.</a:t>
            </a:r>
          </a:p>
          <a:p>
            <a:pPr>
              <a:lnSpc>
                <a:spcPct val="100000"/>
              </a:lnSpc>
            </a:pPr>
            <a:r>
              <a:rPr lang="tr-TR" sz="1800" dirty="0">
                <a:solidFill>
                  <a:schemeClr val="tx2"/>
                </a:solidFill>
              </a:rPr>
              <a:t>Birçok oyun 6 saat oynandıktan sonra kazanılabilmektedir. Onun yerine haftalık bir saat konabilir. Örneğin haftada 16 saat denebilir. Bu süreyi ister her gün parça, parça kullanır, isterse bir cumartesi gecesi tümünü harcayabilir. Böylece konan kurallar, uygulanabilir olur ve genç bunlara uyabilir. Eğer gencin “takıldığı” </a:t>
            </a:r>
            <a:r>
              <a:rPr lang="tr-TR" sz="1800" dirty="0" err="1">
                <a:solidFill>
                  <a:schemeClr val="tx2"/>
                </a:solidFill>
              </a:rPr>
              <a:t>chat</a:t>
            </a:r>
            <a:r>
              <a:rPr lang="tr-TR" sz="1800" dirty="0">
                <a:solidFill>
                  <a:schemeClr val="tx2"/>
                </a:solidFill>
              </a:rPr>
              <a:t> ise, bu durumda günlük süre koymak daha doğrudur.</a:t>
            </a:r>
          </a:p>
          <a:p>
            <a:pPr>
              <a:lnSpc>
                <a:spcPct val="100000"/>
              </a:lnSpc>
            </a:pPr>
            <a:endParaRPr lang="tr-TR" sz="1000" dirty="0">
              <a:solidFill>
                <a:schemeClr val="tx2"/>
              </a:solidFill>
            </a:endParaRPr>
          </a:p>
        </p:txBody>
      </p:sp>
      <p:sp>
        <p:nvSpPr>
          <p:cNvPr id="12" name="Rectangle 11">
            <a:extLst>
              <a:ext uri="{FF2B5EF4-FFF2-40B4-BE49-F238E27FC236}">
                <a16:creationId xmlns:a16="http://schemas.microsoft.com/office/drawing/2014/main" xmlns="" id="{9729F241-2B1B-40E9-A72C-63955DFFF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B4B9D7-F359-44A2-87B4-EAFA68AA97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0902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3" name="Picture 22">
            <a:extLst>
              <a:ext uri="{FF2B5EF4-FFF2-40B4-BE49-F238E27FC236}">
                <a16:creationId xmlns:a16="http://schemas.microsoft.com/office/drawing/2014/main" xmlns="" id="{A72D06A1-BA08-4820-BBC8-B24DDB32A3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25" name="Picture 24">
            <a:extLst>
              <a:ext uri="{FF2B5EF4-FFF2-40B4-BE49-F238E27FC236}">
                <a16:creationId xmlns:a16="http://schemas.microsoft.com/office/drawing/2014/main" xmlns="" id="{1295E665-0408-4072-94B3-49BA5ACBCBD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37" name="İçerik Yer Tutucusu 2">
            <a:extLst>
              <a:ext uri="{FF2B5EF4-FFF2-40B4-BE49-F238E27FC236}">
                <a16:creationId xmlns:a16="http://schemas.microsoft.com/office/drawing/2014/main" xmlns="" id="{A23BF891-BD01-C04E-B043-722ED4D40DB6}"/>
              </a:ext>
            </a:extLst>
          </p:cNvPr>
          <p:cNvSpPr>
            <a:spLocks noGrp="1"/>
          </p:cNvSpPr>
          <p:nvPr>
            <p:ph idx="1"/>
          </p:nvPr>
        </p:nvSpPr>
        <p:spPr>
          <a:xfrm>
            <a:off x="439616" y="444939"/>
            <a:ext cx="11197016" cy="5968121"/>
          </a:xfrm>
          <a:solidFill>
            <a:schemeClr val="bg1"/>
          </a:solidFill>
        </p:spPr>
        <p:txBody>
          <a:bodyPr anchor="ctr">
            <a:normAutofit fontScale="85000" lnSpcReduction="20000"/>
          </a:bodyPr>
          <a:lstStyle/>
          <a:p>
            <a:pPr marL="0" indent="0">
              <a:lnSpc>
                <a:spcPct val="100000"/>
              </a:lnSpc>
              <a:buNone/>
            </a:pPr>
            <a:r>
              <a:rPr lang="tr-TR" sz="1900" b="1" dirty="0">
                <a:solidFill>
                  <a:schemeClr val="tx1"/>
                </a:solidFill>
                <a:latin typeface="Verdana"/>
              </a:rPr>
              <a:t>Güvenli internet ve bilgisayar kullanım için aile sözleşmesi</a:t>
            </a:r>
            <a:endParaRPr lang="tr-TR" sz="1900" b="1" dirty="0">
              <a:solidFill>
                <a:schemeClr val="tx1"/>
              </a:solidFill>
            </a:endParaRPr>
          </a:p>
          <a:p>
            <a:pPr marL="0" indent="0">
              <a:lnSpc>
                <a:spcPct val="100000"/>
              </a:lnSpc>
              <a:buNone/>
            </a:pPr>
            <a:endParaRPr lang="tr-TR" sz="1600" dirty="0">
              <a:solidFill>
                <a:schemeClr val="tx2"/>
              </a:solidFill>
              <a:latin typeface="Verdana"/>
            </a:endParaRPr>
          </a:p>
          <a:p>
            <a:pPr marL="0" indent="0">
              <a:lnSpc>
                <a:spcPct val="100000"/>
              </a:lnSpc>
              <a:buNone/>
            </a:pPr>
            <a:r>
              <a:rPr lang="tr-TR" sz="1600" dirty="0">
                <a:solidFill>
                  <a:schemeClr val="tx2"/>
                </a:solidFill>
                <a:latin typeface="Verdana"/>
              </a:rPr>
              <a:t>Anne ve babanım izni olmadan internet üzerinden her hangi bir materyale bakmayacağım, bilgisayara indirmeyeceğim. Böyle bir ihtiyacım olduğu zaman önce bunu ebeveynlerime göstereceğim ve onların onayını alacağım.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Annemin ve babamın izni olmaksızın ev adresim, telefon numaram, annemin ve babamın iş adresleri veya telefon numaraları, kredi kartı numaraları ya da okulumun adı ve yeri gibi kişisel bilgileri kimseye vermeyeceğim.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Annemin ve babamın izni olmaksızın çevrimiçi ortamda tanıştığım kişilerle bizzat buluşmayı kabul etmeyeceğim. Annemin ve babamın izni olmaksızın, yabancılara, Internet ya da posta yoluyla kendimin ya da ailenin diğer bireylerinin fotoğraflarını göndermeyeceğim.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Çevrimiçi ortamda iyi davranışlarda bulunacağım ve insanları incitebilecek ya da kızdırabilecek ya da yasa dışı hiç bir şey yapmayacağım.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Annemin ve babamın izni olmaksızın, Internet'te para harcamayla sonuçlanabilecek hiç bir şey yapmayacağım.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Tanımadığım kişilerden gelen </a:t>
            </a:r>
            <a:r>
              <a:rPr lang="tr-TR" sz="1600" dirty="0" err="1">
                <a:solidFill>
                  <a:schemeClr val="tx2"/>
                </a:solidFill>
                <a:latin typeface="Verdana"/>
              </a:rPr>
              <a:t>emailleri</a:t>
            </a:r>
            <a:r>
              <a:rPr lang="tr-TR" sz="1600" dirty="0">
                <a:solidFill>
                  <a:schemeClr val="tx2"/>
                </a:solidFill>
                <a:latin typeface="Verdana"/>
              </a:rPr>
              <a:t> ya da mesajları asla yanıtlamayacağım.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Internet kullanımı için gerekli kuralları, yani Internet'te nerelere girebileceğimi, neler yapabileceğimi, ne zaman ve ne kadar süreyle çevrimiçi olabileceğimi öğrenmek için annemle ve babamla konuşacağım. Anneme ve babama aşağıdaki Internet oturum açma ve sohbet adlarımı bildireceğim.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16 yaşın altında isem ailemin izni olmadan </a:t>
            </a:r>
            <a:r>
              <a:rPr lang="tr-TR" sz="1600" dirty="0" err="1">
                <a:solidFill>
                  <a:schemeClr val="tx2"/>
                </a:solidFill>
                <a:latin typeface="Verdana"/>
              </a:rPr>
              <a:t>chat</a:t>
            </a:r>
            <a:r>
              <a:rPr lang="tr-TR" sz="1600" dirty="0">
                <a:solidFill>
                  <a:schemeClr val="tx2"/>
                </a:solidFill>
                <a:latin typeface="Verdana"/>
              </a:rPr>
              <a:t> odalarına girmeyeceğim ve hiç kimse ile mesajlaşmayacağım.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İzin almadan bilgisayara bir program yüklemeyeceğim. Paylaşım programlarının yasal olmadığını biliyorum.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Uygun izni almaksızın disketlerden, CD'lerden ya da Internet'ten hiç bir şey yüklemeyecek, kurmayacak ya da kopyalamayacağım.</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Bu kurallar ben nerede internet kullanıyor isem geçerli olacak.</a:t>
            </a:r>
            <a:endParaRPr lang="tr-TR" sz="1600" dirty="0">
              <a:solidFill>
                <a:schemeClr val="tx2"/>
              </a:solidFill>
            </a:endParaRPr>
          </a:p>
          <a:p>
            <a:pPr marL="0" marR="0" indent="0">
              <a:lnSpc>
                <a:spcPct val="100000"/>
              </a:lnSpc>
              <a:spcBef>
                <a:spcPts val="0"/>
              </a:spcBef>
              <a:spcAft>
                <a:spcPts val="1000"/>
              </a:spcAft>
              <a:buNone/>
            </a:pPr>
            <a:r>
              <a:rPr lang="tr-TR" sz="1600" dirty="0">
                <a:solidFill>
                  <a:schemeClr val="tx2"/>
                </a:solidFill>
                <a:latin typeface="Verdana"/>
              </a:rPr>
              <a:t>Yazılı olan tüm maddelerden doğan sorumluluklarımı kabul ediyorum. Bunlara uymadığım taktirde internet ve bilgisayar kullanımı haklarımı kaybedeceğimin farkındayım.</a:t>
            </a:r>
            <a:endParaRPr lang="tr-TR" sz="1600" dirty="0">
              <a:solidFill>
                <a:schemeClr val="tx2"/>
              </a:solidFill>
            </a:endParaRPr>
          </a:p>
          <a:p>
            <a:pPr>
              <a:lnSpc>
                <a:spcPct val="100000"/>
              </a:lnSpc>
            </a:pPr>
            <a:endParaRPr lang="tr-TR" sz="700" dirty="0">
              <a:solidFill>
                <a:schemeClr val="tx2"/>
              </a:solidFill>
            </a:endParaRPr>
          </a:p>
        </p:txBody>
      </p:sp>
    </p:spTree>
    <p:extLst>
      <p:ext uri="{BB962C8B-B14F-4D97-AF65-F5344CB8AC3E}">
        <p14:creationId xmlns:p14="http://schemas.microsoft.com/office/powerpoint/2010/main" val="3660291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 name="Rectangle 9">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1" name="Picture 11">
            <a:extLst>
              <a:ext uri="{FF2B5EF4-FFF2-40B4-BE49-F238E27FC236}">
                <a16:creationId xmlns:a16="http://schemas.microsoft.com/office/drawing/2014/main" xmlns="" id="{A72D06A1-BA08-4820-BBC8-B24DDB32A3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22" name="Picture 13">
            <a:extLst>
              <a:ext uri="{FF2B5EF4-FFF2-40B4-BE49-F238E27FC236}">
                <a16:creationId xmlns:a16="http://schemas.microsoft.com/office/drawing/2014/main" xmlns="" id="{1295E665-0408-4072-94B3-49BA5ACBCBD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3" name="İçerik Yer Tutucusu 2">
            <a:extLst>
              <a:ext uri="{FF2B5EF4-FFF2-40B4-BE49-F238E27FC236}">
                <a16:creationId xmlns:a16="http://schemas.microsoft.com/office/drawing/2014/main" xmlns="" id="{2D1EDB87-A178-F14D-A79C-D88C410F59C4}"/>
              </a:ext>
            </a:extLst>
          </p:cNvPr>
          <p:cNvSpPr>
            <a:spLocks noGrp="1"/>
          </p:cNvSpPr>
          <p:nvPr>
            <p:ph idx="1"/>
          </p:nvPr>
        </p:nvSpPr>
        <p:spPr>
          <a:xfrm>
            <a:off x="2587818" y="1242513"/>
            <a:ext cx="7178691" cy="3709990"/>
          </a:xfrm>
        </p:spPr>
        <p:txBody>
          <a:bodyPr anchor="ctr">
            <a:normAutofit/>
          </a:bodyPr>
          <a:lstStyle/>
          <a:p>
            <a:pPr marL="0" indent="0">
              <a:buNone/>
            </a:pPr>
            <a:r>
              <a:rPr lang="tr-TR" sz="4000" dirty="0">
                <a:solidFill>
                  <a:schemeClr val="tx2"/>
                </a:solidFill>
                <a:latin typeface="Monotype Corsiva" panose="03010101010201010101" pitchFamily="66" charset="0"/>
              </a:rPr>
              <a:t>Dinlediğiniz için teşekkürler. </a:t>
            </a:r>
          </a:p>
        </p:txBody>
      </p:sp>
    </p:spTree>
    <p:extLst>
      <p:ext uri="{BB962C8B-B14F-4D97-AF65-F5344CB8AC3E}">
        <p14:creationId xmlns:p14="http://schemas.microsoft.com/office/powerpoint/2010/main" val="64779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xmlns="" id="{A72D06A1-BA08-4820-BBC8-B24DDB32A3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Başlık 1">
            <a:extLst>
              <a:ext uri="{FF2B5EF4-FFF2-40B4-BE49-F238E27FC236}">
                <a16:creationId xmlns:a16="http://schemas.microsoft.com/office/drawing/2014/main" xmlns="" id="{4224370C-BCD8-F545-B45B-9DBF81D1960D}"/>
              </a:ext>
            </a:extLst>
          </p:cNvPr>
          <p:cNvSpPr>
            <a:spLocks noGrp="1"/>
          </p:cNvSpPr>
          <p:nvPr>
            <p:ph type="title"/>
          </p:nvPr>
        </p:nvSpPr>
        <p:spPr>
          <a:xfrm>
            <a:off x="685800" y="0"/>
            <a:ext cx="10348146" cy="569860"/>
          </a:xfrm>
        </p:spPr>
        <p:txBody>
          <a:bodyPr anchor="t">
            <a:normAutofit fontScale="90000"/>
          </a:bodyPr>
          <a:lstStyle/>
          <a:p>
            <a:r>
              <a:rPr lang="tr-TR" dirty="0">
                <a:solidFill>
                  <a:schemeClr val="tx2"/>
                </a:solidFill>
              </a:rPr>
              <a:t>Kaynakça </a:t>
            </a:r>
          </a:p>
        </p:txBody>
      </p:sp>
      <p:pic>
        <p:nvPicPr>
          <p:cNvPr id="14" name="Picture 13">
            <a:extLst>
              <a:ext uri="{FF2B5EF4-FFF2-40B4-BE49-F238E27FC236}">
                <a16:creationId xmlns:a16="http://schemas.microsoft.com/office/drawing/2014/main" xmlns="" id="{1295E665-0408-4072-94B3-49BA5ACBCBD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sp>
        <p:nvSpPr>
          <p:cNvPr id="3" name="İçerik Yer Tutucusu 2">
            <a:extLst>
              <a:ext uri="{FF2B5EF4-FFF2-40B4-BE49-F238E27FC236}">
                <a16:creationId xmlns:a16="http://schemas.microsoft.com/office/drawing/2014/main" xmlns="" id="{13107DDA-3B33-EE4E-92A0-C60CFC7A1479}"/>
              </a:ext>
            </a:extLst>
          </p:cNvPr>
          <p:cNvSpPr>
            <a:spLocks noGrp="1"/>
          </p:cNvSpPr>
          <p:nvPr>
            <p:ph idx="1"/>
          </p:nvPr>
        </p:nvSpPr>
        <p:spPr>
          <a:xfrm>
            <a:off x="0" y="755374"/>
            <a:ext cx="12192000" cy="6023113"/>
          </a:xfrm>
          <a:solidFill>
            <a:schemeClr val="bg1"/>
          </a:solidFill>
        </p:spPr>
        <p:txBody>
          <a:bodyPr anchor="ctr">
            <a:normAutofit/>
          </a:bodyPr>
          <a:lstStyle/>
          <a:p>
            <a:pPr marL="0" indent="0">
              <a:lnSpc>
                <a:spcPct val="100000"/>
              </a:lnSpc>
              <a:buNone/>
            </a:pPr>
            <a:r>
              <a:rPr lang="tr-TR" sz="1200" dirty="0" err="1">
                <a:solidFill>
                  <a:schemeClr val="tx2"/>
                </a:solidFill>
              </a:rPr>
              <a:t>Aleksic</a:t>
            </a:r>
            <a:r>
              <a:rPr lang="tr-TR" sz="1200" dirty="0">
                <a:solidFill>
                  <a:schemeClr val="tx2"/>
                </a:solidFill>
              </a:rPr>
              <a:t>, V. (2017). </a:t>
            </a:r>
            <a:r>
              <a:rPr lang="tr-TR" sz="1200" dirty="0" err="1">
                <a:solidFill>
                  <a:schemeClr val="tx2"/>
                </a:solidFill>
              </a:rPr>
              <a:t>Early</a:t>
            </a:r>
            <a:r>
              <a:rPr lang="tr-TR" sz="1200" dirty="0">
                <a:solidFill>
                  <a:schemeClr val="tx2"/>
                </a:solidFill>
              </a:rPr>
              <a:t> </a:t>
            </a:r>
            <a:r>
              <a:rPr lang="tr-TR" sz="1200" dirty="0" err="1">
                <a:solidFill>
                  <a:schemeClr val="tx2"/>
                </a:solidFill>
              </a:rPr>
              <a:t>adolescents</a:t>
            </a:r>
            <a:r>
              <a:rPr lang="tr-TR" sz="1200" dirty="0">
                <a:solidFill>
                  <a:schemeClr val="tx2"/>
                </a:solidFill>
              </a:rPr>
              <a:t> </a:t>
            </a:r>
            <a:r>
              <a:rPr lang="tr-TR" sz="1200" dirty="0" err="1">
                <a:solidFill>
                  <a:schemeClr val="tx2"/>
                </a:solidFill>
              </a:rPr>
              <a:t>digital</a:t>
            </a:r>
            <a:r>
              <a:rPr lang="tr-TR" sz="1200" dirty="0">
                <a:solidFill>
                  <a:schemeClr val="tx2"/>
                </a:solidFill>
              </a:rPr>
              <a:t> </a:t>
            </a:r>
            <a:r>
              <a:rPr lang="tr-TR" sz="1200" dirty="0" err="1">
                <a:solidFill>
                  <a:schemeClr val="tx2"/>
                </a:solidFill>
              </a:rPr>
              <a:t>gameplay</a:t>
            </a:r>
            <a:r>
              <a:rPr lang="tr-TR" sz="1200" dirty="0">
                <a:solidFill>
                  <a:schemeClr val="tx2"/>
                </a:solidFill>
              </a:rPr>
              <a:t> </a:t>
            </a:r>
            <a:r>
              <a:rPr lang="tr-TR" sz="1200" dirty="0" err="1">
                <a:solidFill>
                  <a:schemeClr val="tx2"/>
                </a:solidFill>
              </a:rPr>
              <a:t>preferences</a:t>
            </a:r>
            <a:r>
              <a:rPr lang="tr-TR" sz="1200" dirty="0">
                <a:solidFill>
                  <a:schemeClr val="tx2"/>
                </a:solidFill>
              </a:rPr>
              <a:t>, </a:t>
            </a:r>
            <a:r>
              <a:rPr lang="tr-TR" sz="1200" dirty="0" err="1">
                <a:solidFill>
                  <a:schemeClr val="tx2"/>
                </a:solidFill>
              </a:rPr>
              <a:t>habits</a:t>
            </a:r>
            <a:r>
              <a:rPr lang="tr-TR" sz="1200" dirty="0">
                <a:solidFill>
                  <a:schemeClr val="tx2"/>
                </a:solidFill>
              </a:rPr>
              <a:t> </a:t>
            </a:r>
            <a:r>
              <a:rPr lang="tr-TR" sz="1200" dirty="0" err="1">
                <a:solidFill>
                  <a:schemeClr val="tx2"/>
                </a:solidFill>
              </a:rPr>
              <a:t>and</a:t>
            </a:r>
            <a:r>
              <a:rPr lang="tr-TR" sz="1200" dirty="0">
                <a:solidFill>
                  <a:schemeClr val="tx2"/>
                </a:solidFill>
              </a:rPr>
              <a:t> </a:t>
            </a:r>
            <a:r>
              <a:rPr lang="tr-TR" sz="1200" dirty="0" err="1">
                <a:solidFill>
                  <a:schemeClr val="tx2"/>
                </a:solidFill>
              </a:rPr>
              <a:t>addiction</a:t>
            </a:r>
            <a:r>
              <a:rPr lang="tr-TR" sz="1200" dirty="0">
                <a:solidFill>
                  <a:schemeClr val="tx2"/>
                </a:solidFill>
              </a:rPr>
              <a:t>. </a:t>
            </a:r>
            <a:r>
              <a:rPr lang="tr-TR" sz="1200" dirty="0" err="1">
                <a:solidFill>
                  <a:schemeClr val="tx2"/>
                </a:solidFill>
              </a:rPr>
              <a:t>Croatian</a:t>
            </a:r>
            <a:r>
              <a:rPr lang="tr-TR" sz="1200" dirty="0">
                <a:solidFill>
                  <a:schemeClr val="tx2"/>
                </a:solidFill>
              </a:rPr>
              <a:t> </a:t>
            </a:r>
            <a:r>
              <a:rPr lang="tr-TR" sz="1200" dirty="0" err="1">
                <a:solidFill>
                  <a:schemeClr val="tx2"/>
                </a:solidFill>
              </a:rPr>
              <a:t>Journal</a:t>
            </a:r>
            <a:r>
              <a:rPr lang="tr-TR" sz="1200" dirty="0">
                <a:solidFill>
                  <a:schemeClr val="tx2"/>
                </a:solidFill>
              </a:rPr>
              <a:t> of </a:t>
            </a:r>
            <a:r>
              <a:rPr lang="tr-TR" sz="1200" dirty="0" err="1">
                <a:solidFill>
                  <a:schemeClr val="tx2"/>
                </a:solidFill>
              </a:rPr>
              <a:t>Education</a:t>
            </a:r>
            <a:r>
              <a:rPr lang="tr-TR" sz="1200" dirty="0">
                <a:solidFill>
                  <a:schemeClr val="tx2"/>
                </a:solidFill>
              </a:rPr>
              <a:t>, 20(2), 463-500. </a:t>
            </a:r>
          </a:p>
          <a:p>
            <a:pPr marL="0" indent="0">
              <a:lnSpc>
                <a:spcPct val="100000"/>
              </a:lnSpc>
              <a:buNone/>
            </a:pPr>
            <a:r>
              <a:rPr lang="tr-TR" sz="1200" dirty="0">
                <a:solidFill>
                  <a:schemeClr val="tx2"/>
                </a:solidFill>
              </a:rPr>
              <a:t>AMATEM,(2008), Bilgisayar ve İnternet, Ankara</a:t>
            </a:r>
          </a:p>
          <a:p>
            <a:pPr marL="0" indent="0">
              <a:lnSpc>
                <a:spcPct val="100000"/>
              </a:lnSpc>
              <a:buNone/>
            </a:pPr>
            <a:r>
              <a:rPr lang="tr-TR" sz="1200" dirty="0">
                <a:solidFill>
                  <a:schemeClr val="tx2"/>
                </a:solidFill>
              </a:rPr>
              <a:t>Ankara Kalkınma Ajansı (2016 ). Dijital Oyun Sektörü Raporu. Ankara: Ankara Kalkınma Ajansı.</a:t>
            </a:r>
          </a:p>
          <a:p>
            <a:pPr marL="0" indent="0">
              <a:lnSpc>
                <a:spcPct val="100000"/>
              </a:lnSpc>
              <a:buNone/>
            </a:pPr>
            <a:r>
              <a:rPr lang="tr-TR" sz="1200" dirty="0">
                <a:solidFill>
                  <a:schemeClr val="tx2"/>
                </a:solidFill>
              </a:rPr>
              <a:t>(ASAGEM). “İnternet Kullanımı ve Aile </a:t>
            </a:r>
            <a:r>
              <a:rPr lang="tr-TR" sz="1200" dirty="0" err="1">
                <a:solidFill>
                  <a:schemeClr val="tx2"/>
                </a:solidFill>
              </a:rPr>
              <a:t>Araştırması”.Ankara</a:t>
            </a:r>
            <a:r>
              <a:rPr lang="tr-TR" sz="1200" dirty="0">
                <a:solidFill>
                  <a:schemeClr val="tx2"/>
                </a:solidFill>
              </a:rPr>
              <a:t>: </a:t>
            </a:r>
            <a:r>
              <a:rPr lang="tr-TR" sz="1200" dirty="0" err="1">
                <a:solidFill>
                  <a:schemeClr val="tx2"/>
                </a:solidFill>
              </a:rPr>
              <a:t>İsmat</a:t>
            </a:r>
            <a:r>
              <a:rPr lang="tr-TR" sz="1200" dirty="0">
                <a:solidFill>
                  <a:schemeClr val="tx2"/>
                </a:solidFill>
              </a:rPr>
              <a:t> Matbaacılık 2008. </a:t>
            </a:r>
          </a:p>
          <a:p>
            <a:pPr marL="0" indent="0">
              <a:lnSpc>
                <a:spcPct val="100000"/>
              </a:lnSpc>
              <a:buNone/>
            </a:pPr>
            <a:r>
              <a:rPr lang="tr-TR" sz="1200" dirty="0">
                <a:solidFill>
                  <a:schemeClr val="tx2"/>
                </a:solidFill>
              </a:rPr>
              <a:t>Bayırtepe, Ezgi ve Tuzun, Hakan. (2007). Oyun-tabanlı öğrenme ortamlarının öğrencilerin bilgisayar dersindeki başarıları ve öz-yeterlik algıları üzerine etkileri (</a:t>
            </a:r>
            <a:r>
              <a:rPr lang="tr-TR" sz="1200" dirty="0" err="1">
                <a:solidFill>
                  <a:schemeClr val="tx2"/>
                </a:solidFill>
              </a:rPr>
              <a:t>The</a:t>
            </a:r>
            <a:r>
              <a:rPr lang="tr-TR" sz="1200" dirty="0">
                <a:solidFill>
                  <a:schemeClr val="tx2"/>
                </a:solidFill>
              </a:rPr>
              <a:t> </a:t>
            </a:r>
            <a:r>
              <a:rPr lang="tr-TR" sz="1200" dirty="0" err="1">
                <a:solidFill>
                  <a:schemeClr val="tx2"/>
                </a:solidFill>
              </a:rPr>
              <a:t>effects</a:t>
            </a:r>
            <a:r>
              <a:rPr lang="tr-TR" sz="1200" dirty="0">
                <a:solidFill>
                  <a:schemeClr val="tx2"/>
                </a:solidFill>
              </a:rPr>
              <a:t> of </a:t>
            </a:r>
            <a:r>
              <a:rPr lang="tr-TR" sz="1200" dirty="0" err="1">
                <a:solidFill>
                  <a:schemeClr val="tx2"/>
                </a:solidFill>
              </a:rPr>
              <a:t>game-based</a:t>
            </a:r>
            <a:r>
              <a:rPr lang="tr-TR" sz="1200" dirty="0">
                <a:solidFill>
                  <a:schemeClr val="tx2"/>
                </a:solidFill>
              </a:rPr>
              <a:t> </a:t>
            </a:r>
            <a:r>
              <a:rPr lang="tr-TR" sz="1200" dirty="0" err="1">
                <a:solidFill>
                  <a:schemeClr val="tx2"/>
                </a:solidFill>
              </a:rPr>
              <a:t>learning</a:t>
            </a:r>
            <a:r>
              <a:rPr lang="tr-TR" sz="1200" dirty="0">
                <a:solidFill>
                  <a:schemeClr val="tx2"/>
                </a:solidFill>
              </a:rPr>
              <a:t> </a:t>
            </a:r>
            <a:r>
              <a:rPr lang="tr-TR" sz="1200" dirty="0" err="1">
                <a:solidFill>
                  <a:schemeClr val="tx2"/>
                </a:solidFill>
              </a:rPr>
              <a:t>environments</a:t>
            </a:r>
            <a:r>
              <a:rPr lang="tr-TR" sz="1200" dirty="0">
                <a:solidFill>
                  <a:schemeClr val="tx2"/>
                </a:solidFill>
              </a:rPr>
              <a:t> on </a:t>
            </a:r>
            <a:r>
              <a:rPr lang="tr-TR" sz="1200" dirty="0" err="1">
                <a:solidFill>
                  <a:schemeClr val="tx2"/>
                </a:solidFill>
              </a:rPr>
              <a:t>students</a:t>
            </a:r>
            <a:r>
              <a:rPr lang="tr-TR" sz="1200" dirty="0">
                <a:solidFill>
                  <a:schemeClr val="tx2"/>
                </a:solidFill>
              </a:rPr>
              <a:t>' </a:t>
            </a:r>
            <a:r>
              <a:rPr lang="tr-TR" sz="1200" dirty="0" err="1">
                <a:solidFill>
                  <a:schemeClr val="tx2"/>
                </a:solidFill>
              </a:rPr>
              <a:t>achievement</a:t>
            </a:r>
            <a:r>
              <a:rPr lang="tr-TR" sz="1200" dirty="0">
                <a:solidFill>
                  <a:schemeClr val="tx2"/>
                </a:solidFill>
              </a:rPr>
              <a:t> </a:t>
            </a:r>
            <a:r>
              <a:rPr lang="tr-TR" sz="1200" dirty="0" err="1">
                <a:solidFill>
                  <a:schemeClr val="tx2"/>
                </a:solidFill>
              </a:rPr>
              <a:t>and</a:t>
            </a:r>
            <a:r>
              <a:rPr lang="tr-TR" sz="1200" dirty="0">
                <a:solidFill>
                  <a:schemeClr val="tx2"/>
                </a:solidFill>
              </a:rPr>
              <a:t> self-</a:t>
            </a:r>
            <a:r>
              <a:rPr lang="tr-TR" sz="1200" dirty="0" err="1">
                <a:solidFill>
                  <a:schemeClr val="tx2"/>
                </a:solidFill>
              </a:rPr>
              <a:t>efficacy</a:t>
            </a:r>
            <a:r>
              <a:rPr lang="tr-TR" sz="1200" dirty="0">
                <a:solidFill>
                  <a:schemeClr val="tx2"/>
                </a:solidFill>
              </a:rPr>
              <a:t> in a </a:t>
            </a:r>
            <a:r>
              <a:rPr lang="tr-TR" sz="1200" dirty="0" err="1">
                <a:solidFill>
                  <a:schemeClr val="tx2"/>
                </a:solidFill>
              </a:rPr>
              <a:t>computer</a:t>
            </a:r>
            <a:r>
              <a:rPr lang="tr-TR" sz="1200" dirty="0">
                <a:solidFill>
                  <a:schemeClr val="tx2"/>
                </a:solidFill>
              </a:rPr>
              <a:t> </a:t>
            </a:r>
            <a:r>
              <a:rPr lang="tr-TR" sz="1200" dirty="0" err="1">
                <a:solidFill>
                  <a:schemeClr val="tx2"/>
                </a:solidFill>
              </a:rPr>
              <a:t>course</a:t>
            </a:r>
            <a:r>
              <a:rPr lang="tr-TR" sz="1200" dirty="0">
                <a:solidFill>
                  <a:schemeClr val="tx2"/>
                </a:solidFill>
              </a:rPr>
              <a:t>). Hacettepe Üniversitesi Eğitim Fakültesi Dergisi. 33. 41-54. </a:t>
            </a:r>
          </a:p>
          <a:p>
            <a:pPr marL="0" indent="0">
              <a:lnSpc>
                <a:spcPct val="100000"/>
              </a:lnSpc>
              <a:buNone/>
            </a:pPr>
            <a:r>
              <a:rPr lang="tr-TR" sz="1200" dirty="0">
                <a:solidFill>
                  <a:schemeClr val="tx2"/>
                </a:solidFill>
              </a:rPr>
              <a:t>Bayraktar, F. (2007). Olumlu ergen gelişiminde ebeveyn/akran ilişkilerinin önemi. Çocuk ve Gençlik Ruh Sağlığı Dergisi, 14(3), 157- 166.</a:t>
            </a:r>
          </a:p>
          <a:p>
            <a:pPr marL="0" indent="0">
              <a:lnSpc>
                <a:spcPct val="100000"/>
              </a:lnSpc>
              <a:buNone/>
            </a:pPr>
            <a:r>
              <a:rPr lang="tr-TR" sz="1200" dirty="0">
                <a:solidFill>
                  <a:schemeClr val="tx2"/>
                </a:solidFill>
              </a:rPr>
              <a:t>Gürcan, N. (2010). Ergenlerin problemli internet kullanımları ile uyumları arasındaki ilişkinin incelenmesi. Yayımlanmamış Yüksek Lisans Tezi, Selçuk Üniversitesi Eğitim Bilimleri Enstitüsü, Konya.</a:t>
            </a:r>
          </a:p>
          <a:p>
            <a:pPr marL="0" indent="0">
              <a:lnSpc>
                <a:spcPct val="100000"/>
              </a:lnSpc>
              <a:buNone/>
            </a:pPr>
            <a:r>
              <a:rPr lang="tr-TR" sz="1200" dirty="0" err="1">
                <a:solidFill>
                  <a:schemeClr val="tx2"/>
                </a:solidFill>
              </a:rPr>
              <a:t>Horzum</a:t>
            </a:r>
            <a:r>
              <a:rPr lang="tr-TR" sz="1200" dirty="0">
                <a:solidFill>
                  <a:schemeClr val="tx2"/>
                </a:solidFill>
              </a:rPr>
              <a:t>, M. B., </a:t>
            </a:r>
            <a:r>
              <a:rPr lang="tr-TR" sz="1200" dirty="0" err="1">
                <a:solidFill>
                  <a:schemeClr val="tx2"/>
                </a:solidFill>
              </a:rPr>
              <a:t>Ayas</a:t>
            </a:r>
            <a:r>
              <a:rPr lang="tr-TR" sz="1200" dirty="0">
                <a:solidFill>
                  <a:schemeClr val="tx2"/>
                </a:solidFill>
              </a:rPr>
              <a:t>, T. ve Balta, Ö. (2008). Çocuklar için bilgisayar oyun bağımlılığı ölçeği. Türk Psikolojik Danışma ve Rehberlik Dergisi, 3(30), 76-88. </a:t>
            </a:r>
          </a:p>
          <a:p>
            <a:pPr marL="0" indent="0">
              <a:lnSpc>
                <a:spcPct val="100000"/>
              </a:lnSpc>
              <a:buNone/>
            </a:pPr>
            <a:r>
              <a:rPr lang="tr-TR" sz="1200" dirty="0">
                <a:solidFill>
                  <a:schemeClr val="tx2"/>
                </a:solidFill>
              </a:rPr>
              <a:t>Kodaman, U. ve Dinç, M.(2016). Teknolojiye Bağımlı </a:t>
            </a:r>
            <a:r>
              <a:rPr lang="tr-TR" sz="1200" dirty="0" err="1">
                <a:solidFill>
                  <a:schemeClr val="tx2"/>
                </a:solidFill>
              </a:rPr>
              <a:t>Yaşama!.İstanbul</a:t>
            </a:r>
            <a:r>
              <a:rPr lang="tr-TR" sz="1200" dirty="0">
                <a:solidFill>
                  <a:schemeClr val="tx2"/>
                </a:solidFill>
              </a:rPr>
              <a:t>: Kültür Sanat Basımevi</a:t>
            </a:r>
          </a:p>
          <a:p>
            <a:pPr marL="0" indent="0">
              <a:lnSpc>
                <a:spcPct val="100000"/>
              </a:lnSpc>
              <a:buNone/>
            </a:pPr>
            <a:r>
              <a:rPr lang="tr-TR" sz="1200" dirty="0">
                <a:solidFill>
                  <a:schemeClr val="tx2"/>
                </a:solidFill>
              </a:rPr>
              <a:t>Kozaklı, H. (2006). Üniversite öğrencilerinde yalnızlık ve sosyal destek düzeyleri arasındaki ilişkilerin karşılaştırılması. Yayımlanmamış Yüksek Lisans Tezi, Mersin Üniversitesi Sosyal Bilimler Enstitüsü, Mersin.</a:t>
            </a:r>
          </a:p>
          <a:p>
            <a:pPr marL="0" indent="0">
              <a:lnSpc>
                <a:spcPct val="100000"/>
              </a:lnSpc>
              <a:buNone/>
            </a:pPr>
            <a:r>
              <a:rPr lang="tr-TR" sz="1200" dirty="0">
                <a:solidFill>
                  <a:schemeClr val="tx2"/>
                </a:solidFill>
              </a:rPr>
              <a:t>Köksal, B. (2015).</a:t>
            </a:r>
            <a:r>
              <a:rPr lang="tr-TR" sz="1200" i="1" dirty="0">
                <a:solidFill>
                  <a:schemeClr val="tx2"/>
                </a:solidFill>
              </a:rPr>
              <a:t>Ortaöğretim Kurumlarında Okuyan Öğrencilerde Dijital Oyun Bağımlılık Düzeyleri, Internet Bağımlılık Düzeyleri ile Bağlanma Stilleri Arasındaki İlişkinin İncelenmesi</a:t>
            </a:r>
            <a:r>
              <a:rPr lang="tr-TR" sz="1200" dirty="0">
                <a:solidFill>
                  <a:schemeClr val="tx2"/>
                </a:solidFill>
              </a:rPr>
              <a:t>. YÖK Ulusal Tez Merkezi - Üsküdar Üniversitesi</a:t>
            </a:r>
          </a:p>
          <a:p>
            <a:pPr marL="0" indent="0">
              <a:lnSpc>
                <a:spcPct val="100000"/>
              </a:lnSpc>
              <a:buNone/>
            </a:pPr>
            <a:r>
              <a:rPr lang="tr-TR" sz="1200" dirty="0">
                <a:solidFill>
                  <a:schemeClr val="tx2"/>
                </a:solidFill>
              </a:rPr>
              <a:t>MEB, EĞİTEK(2008), Eğitim Sisteminde İnternet ve Bilgisayar Oyunlarına Yönelik Çalışmalar, Konuyla İlgili Görüş ve Öneriler, Ankara</a:t>
            </a:r>
          </a:p>
          <a:p>
            <a:pPr marL="0" indent="0">
              <a:lnSpc>
                <a:spcPct val="100000"/>
              </a:lnSpc>
              <a:buNone/>
            </a:pPr>
            <a:r>
              <a:rPr lang="tr-TR" sz="1200" dirty="0">
                <a:solidFill>
                  <a:schemeClr val="tx2"/>
                </a:solidFill>
              </a:rPr>
              <a:t>Ögel K. (2012). </a:t>
            </a:r>
            <a:r>
              <a:rPr lang="tr-TR" sz="1200" i="1" dirty="0">
                <a:solidFill>
                  <a:schemeClr val="tx2"/>
                </a:solidFill>
              </a:rPr>
              <a:t>İnternet Bağımlılığı İnternetin Psikolojisini Anlamak ve Bağımlılıkla Başa Çıkmak</a:t>
            </a:r>
            <a:r>
              <a:rPr lang="tr-TR" sz="1200" dirty="0">
                <a:solidFill>
                  <a:schemeClr val="tx2"/>
                </a:solidFill>
              </a:rPr>
              <a:t>, Türkiye İş Bankası Kültür Yayınları, İstanbul.</a:t>
            </a:r>
          </a:p>
          <a:p>
            <a:pPr marL="0" indent="0">
              <a:lnSpc>
                <a:spcPct val="100000"/>
              </a:lnSpc>
              <a:buNone/>
            </a:pPr>
            <a:r>
              <a:rPr lang="tr-TR" sz="1200" dirty="0">
                <a:solidFill>
                  <a:schemeClr val="tx2"/>
                </a:solidFill>
              </a:rPr>
              <a:t>Sevindik, T. (2011). </a:t>
            </a:r>
            <a:r>
              <a:rPr lang="tr-TR" sz="1200" dirty="0" err="1">
                <a:solidFill>
                  <a:schemeClr val="tx2"/>
                </a:solidFill>
              </a:rPr>
              <a:t>Determining</a:t>
            </a:r>
            <a:r>
              <a:rPr lang="tr-TR" sz="1200" dirty="0">
                <a:solidFill>
                  <a:schemeClr val="tx2"/>
                </a:solidFill>
              </a:rPr>
              <a:t> </a:t>
            </a:r>
            <a:r>
              <a:rPr lang="tr-TR" sz="1200" dirty="0" err="1">
                <a:solidFill>
                  <a:schemeClr val="tx2"/>
                </a:solidFill>
              </a:rPr>
              <a:t>the</a:t>
            </a:r>
            <a:r>
              <a:rPr lang="tr-TR" sz="1200" dirty="0">
                <a:solidFill>
                  <a:schemeClr val="tx2"/>
                </a:solidFill>
              </a:rPr>
              <a:t> </a:t>
            </a:r>
            <a:r>
              <a:rPr lang="tr-TR" sz="1200" dirty="0" err="1">
                <a:solidFill>
                  <a:schemeClr val="tx2"/>
                </a:solidFill>
              </a:rPr>
              <a:t>attitudes</a:t>
            </a:r>
            <a:r>
              <a:rPr lang="tr-TR" sz="1200" dirty="0">
                <a:solidFill>
                  <a:schemeClr val="tx2"/>
                </a:solidFill>
              </a:rPr>
              <a:t> of </a:t>
            </a:r>
            <a:r>
              <a:rPr lang="tr-TR" sz="1200" dirty="0" err="1">
                <a:solidFill>
                  <a:schemeClr val="tx2"/>
                </a:solidFill>
              </a:rPr>
              <a:t>the</a:t>
            </a:r>
            <a:r>
              <a:rPr lang="tr-TR" sz="1200" dirty="0">
                <a:solidFill>
                  <a:schemeClr val="tx2"/>
                </a:solidFill>
              </a:rPr>
              <a:t> </a:t>
            </a:r>
            <a:r>
              <a:rPr lang="tr-TR" sz="1200" dirty="0" err="1">
                <a:solidFill>
                  <a:schemeClr val="tx2"/>
                </a:solidFill>
              </a:rPr>
              <a:t>preservice</a:t>
            </a:r>
            <a:r>
              <a:rPr lang="tr-TR" sz="1200" dirty="0">
                <a:solidFill>
                  <a:schemeClr val="tx2"/>
                </a:solidFill>
              </a:rPr>
              <a:t> </a:t>
            </a:r>
            <a:r>
              <a:rPr lang="tr-TR" sz="1200" dirty="0" err="1">
                <a:solidFill>
                  <a:schemeClr val="tx2"/>
                </a:solidFill>
              </a:rPr>
              <a:t>teachers</a:t>
            </a:r>
            <a:r>
              <a:rPr lang="tr-TR" sz="1200" dirty="0">
                <a:solidFill>
                  <a:schemeClr val="tx2"/>
                </a:solidFill>
              </a:rPr>
              <a:t> </a:t>
            </a:r>
            <a:r>
              <a:rPr lang="tr-TR" sz="1200" dirty="0" err="1">
                <a:solidFill>
                  <a:schemeClr val="tx2"/>
                </a:solidFill>
              </a:rPr>
              <a:t>about</a:t>
            </a:r>
            <a:r>
              <a:rPr lang="tr-TR" sz="1200" dirty="0">
                <a:solidFill>
                  <a:schemeClr val="tx2"/>
                </a:solidFill>
              </a:rPr>
              <a:t> </a:t>
            </a:r>
            <a:r>
              <a:rPr lang="tr-TR" sz="1200" dirty="0" err="1">
                <a:solidFill>
                  <a:schemeClr val="tx2"/>
                </a:solidFill>
              </a:rPr>
              <a:t>distance</a:t>
            </a:r>
            <a:r>
              <a:rPr lang="tr-TR" sz="1200" dirty="0">
                <a:solidFill>
                  <a:schemeClr val="tx2"/>
                </a:solidFill>
              </a:rPr>
              <a:t> </a:t>
            </a:r>
            <a:r>
              <a:rPr lang="tr-TR" sz="1200" dirty="0" err="1">
                <a:solidFill>
                  <a:schemeClr val="tx2"/>
                </a:solidFill>
              </a:rPr>
              <a:t>education</a:t>
            </a:r>
            <a:r>
              <a:rPr lang="tr-TR" sz="1200" dirty="0">
                <a:solidFill>
                  <a:schemeClr val="tx2"/>
                </a:solidFill>
              </a:rPr>
              <a:t> </a:t>
            </a:r>
            <a:r>
              <a:rPr lang="tr-TR" sz="1200" dirty="0" err="1">
                <a:solidFill>
                  <a:schemeClr val="tx2"/>
                </a:solidFill>
              </a:rPr>
              <a:t>applications</a:t>
            </a:r>
            <a:r>
              <a:rPr lang="tr-TR" sz="1200" dirty="0">
                <a:solidFill>
                  <a:schemeClr val="tx2"/>
                </a:solidFill>
              </a:rPr>
              <a:t>. </a:t>
            </a:r>
            <a:r>
              <a:rPr lang="tr-TR" sz="1200" dirty="0" err="1">
                <a:solidFill>
                  <a:schemeClr val="tx2"/>
                </a:solidFill>
              </a:rPr>
              <a:t>Energy</a:t>
            </a:r>
            <a:r>
              <a:rPr lang="tr-TR" sz="1200" dirty="0">
                <a:solidFill>
                  <a:schemeClr val="tx2"/>
                </a:solidFill>
              </a:rPr>
              <a:t> </a:t>
            </a:r>
            <a:r>
              <a:rPr lang="tr-TR" sz="1200" dirty="0" err="1">
                <a:solidFill>
                  <a:schemeClr val="tx2"/>
                </a:solidFill>
              </a:rPr>
              <a:t>Education</a:t>
            </a:r>
            <a:r>
              <a:rPr lang="tr-TR" sz="1200" dirty="0">
                <a:solidFill>
                  <a:schemeClr val="tx2"/>
                </a:solidFill>
              </a:rPr>
              <a:t> </a:t>
            </a:r>
            <a:r>
              <a:rPr lang="tr-TR" sz="1200" dirty="0" err="1">
                <a:solidFill>
                  <a:schemeClr val="tx2"/>
                </a:solidFill>
              </a:rPr>
              <a:t>Science</a:t>
            </a:r>
            <a:r>
              <a:rPr lang="tr-TR" sz="1200" dirty="0">
                <a:solidFill>
                  <a:schemeClr val="tx2"/>
                </a:solidFill>
              </a:rPr>
              <a:t> </a:t>
            </a:r>
            <a:r>
              <a:rPr lang="tr-TR" sz="1200" dirty="0" err="1">
                <a:solidFill>
                  <a:schemeClr val="tx2"/>
                </a:solidFill>
              </a:rPr>
              <a:t>and</a:t>
            </a:r>
            <a:r>
              <a:rPr lang="tr-TR" sz="1200" dirty="0">
                <a:solidFill>
                  <a:schemeClr val="tx2"/>
                </a:solidFill>
              </a:rPr>
              <a:t> </a:t>
            </a:r>
            <a:r>
              <a:rPr lang="tr-TR" sz="1200" dirty="0" err="1">
                <a:solidFill>
                  <a:schemeClr val="tx2"/>
                </a:solidFill>
              </a:rPr>
              <a:t>Technology</a:t>
            </a:r>
            <a:r>
              <a:rPr lang="tr-TR" sz="1200" dirty="0">
                <a:solidFill>
                  <a:schemeClr val="tx2"/>
                </a:solidFill>
              </a:rPr>
              <a:t> </a:t>
            </a:r>
            <a:r>
              <a:rPr lang="tr-TR" sz="1200" dirty="0" err="1">
                <a:solidFill>
                  <a:schemeClr val="tx2"/>
                </a:solidFill>
              </a:rPr>
              <a:t>Part</a:t>
            </a:r>
            <a:r>
              <a:rPr lang="tr-TR" sz="1200" dirty="0">
                <a:solidFill>
                  <a:schemeClr val="tx2"/>
                </a:solidFill>
              </a:rPr>
              <a:t> B-</a:t>
            </a:r>
            <a:r>
              <a:rPr lang="tr-TR" sz="1200" dirty="0" err="1">
                <a:solidFill>
                  <a:schemeClr val="tx2"/>
                </a:solidFill>
              </a:rPr>
              <a:t>Social</a:t>
            </a:r>
            <a:r>
              <a:rPr lang="tr-TR" sz="1200" dirty="0">
                <a:solidFill>
                  <a:schemeClr val="tx2"/>
                </a:solidFill>
              </a:rPr>
              <a:t> </a:t>
            </a:r>
            <a:r>
              <a:rPr lang="tr-TR" sz="1200" dirty="0" err="1">
                <a:solidFill>
                  <a:schemeClr val="tx2"/>
                </a:solidFill>
              </a:rPr>
              <a:t>and</a:t>
            </a:r>
            <a:r>
              <a:rPr lang="tr-TR" sz="1200" dirty="0">
                <a:solidFill>
                  <a:schemeClr val="tx2"/>
                </a:solidFill>
              </a:rPr>
              <a:t> </a:t>
            </a:r>
            <a:r>
              <a:rPr lang="tr-TR" sz="1200" dirty="0" err="1">
                <a:solidFill>
                  <a:schemeClr val="tx2"/>
                </a:solidFill>
              </a:rPr>
              <a:t>Educational</a:t>
            </a:r>
            <a:r>
              <a:rPr lang="tr-TR" sz="1200" dirty="0">
                <a:solidFill>
                  <a:schemeClr val="tx2"/>
                </a:solidFill>
              </a:rPr>
              <a:t> </a:t>
            </a:r>
            <a:r>
              <a:rPr lang="tr-TR" sz="1200" dirty="0" err="1">
                <a:solidFill>
                  <a:schemeClr val="tx2"/>
                </a:solidFill>
              </a:rPr>
              <a:t>Studies</a:t>
            </a:r>
            <a:r>
              <a:rPr lang="tr-TR" sz="1200" dirty="0">
                <a:solidFill>
                  <a:schemeClr val="tx2"/>
                </a:solidFill>
              </a:rPr>
              <a:t>, 3(4), 527–534</a:t>
            </a:r>
          </a:p>
          <a:p>
            <a:pPr marL="0" indent="0">
              <a:lnSpc>
                <a:spcPct val="100000"/>
              </a:lnSpc>
              <a:buNone/>
            </a:pPr>
            <a:r>
              <a:rPr lang="tr-TR" sz="1200" dirty="0">
                <a:solidFill>
                  <a:schemeClr val="tx2"/>
                </a:solidFill>
              </a:rPr>
              <a:t>Tüzün, H. (2006). Eğitsel bilgisayar oyunları ve bir örnek: </a:t>
            </a:r>
            <a:r>
              <a:rPr lang="tr-TR" sz="1200" dirty="0" err="1">
                <a:solidFill>
                  <a:schemeClr val="tx2"/>
                </a:solidFill>
              </a:rPr>
              <a:t>Quest</a:t>
            </a:r>
            <a:r>
              <a:rPr lang="tr-TR" sz="1200" dirty="0">
                <a:solidFill>
                  <a:schemeClr val="tx2"/>
                </a:solidFill>
              </a:rPr>
              <a:t> Atlantis. Hacettepe Üniversitesi Eğitim Fakültesi Dergisi, 30, 220-229.</a:t>
            </a:r>
          </a:p>
          <a:p>
            <a:pPr marL="0" indent="0">
              <a:lnSpc>
                <a:spcPct val="100000"/>
              </a:lnSpc>
              <a:buNone/>
            </a:pPr>
            <a:endParaRPr lang="tr-TR" sz="600" dirty="0">
              <a:solidFill>
                <a:schemeClr val="tx2"/>
              </a:solidFill>
            </a:endParaRPr>
          </a:p>
        </p:txBody>
      </p:sp>
    </p:spTree>
    <p:extLst>
      <p:ext uri="{BB962C8B-B14F-4D97-AF65-F5344CB8AC3E}">
        <p14:creationId xmlns:p14="http://schemas.microsoft.com/office/powerpoint/2010/main" val="84661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E8B2F707-EF35-4955-8439-F76145F3C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xmlns="" id="{3C8134F5-D8B2-4E75-AB7D-52504044EC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blipFill dpi="0" rotWithShape="1">
            <a:blip r:embed="rId2">
              <a:alphaModFix amt="1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Resim 3" descr="Tablet, Oturma, Kurbağa, Yeşil, Amfibiler, Bahçe, Taş"/>
          <p:cNvPicPr/>
          <p:nvPr/>
        </p:nvPicPr>
        <p:blipFill rotWithShape="1">
          <a:blip r:embed="rId3">
            <a:alphaModFix amt="60000"/>
            <a:extLst>
              <a:ext uri="{28A0092B-C50C-407E-A947-70E740481C1C}">
                <a14:useLocalDpi xmlns:a14="http://schemas.microsoft.com/office/drawing/2010/main" val="0"/>
              </a:ext>
            </a:extLst>
          </a:blip>
          <a:srcRect t="12280" r="-1" b="3445"/>
          <a:stretch/>
        </p:blipFill>
        <p:spPr bwMode="auto">
          <a:xfrm>
            <a:off x="1524" y="688"/>
            <a:ext cx="12188952" cy="6856624"/>
          </a:xfrm>
          <a:prstGeom prst="rect">
            <a:avLst/>
          </a:prstGeom>
          <a:noFill/>
        </p:spPr>
      </p:pic>
      <p:sp>
        <p:nvSpPr>
          <p:cNvPr id="3" name="İçerik Yer Tutucusu 2"/>
          <p:cNvSpPr>
            <a:spLocks noGrp="1"/>
          </p:cNvSpPr>
          <p:nvPr>
            <p:ph sz="quarter" idx="13"/>
          </p:nvPr>
        </p:nvSpPr>
        <p:spPr>
          <a:xfrm>
            <a:off x="1219202" y="3429000"/>
            <a:ext cx="9954076" cy="2514600"/>
          </a:xfrm>
        </p:spPr>
        <p:txBody>
          <a:bodyPr anchor="ctr">
            <a:noAutofit/>
          </a:bodyPr>
          <a:lstStyle/>
          <a:p>
            <a:pPr marL="0" indent="0" algn="ctr">
              <a:buNone/>
            </a:pPr>
            <a:endParaRPr lang="tr-TR" sz="2400" b="1" dirty="0">
              <a:solidFill>
                <a:srgbClr val="FFFFFF"/>
              </a:solidFill>
              <a:latin typeface="Comic Sans MS" panose="030F0702030302020204" pitchFamily="66" charset="0"/>
            </a:endParaRPr>
          </a:p>
          <a:p>
            <a:pPr marL="0" indent="0" algn="ctr">
              <a:buNone/>
            </a:pPr>
            <a:r>
              <a:rPr lang="tr-TR" sz="2400" b="1" dirty="0">
                <a:solidFill>
                  <a:srgbClr val="FFFFFF"/>
                </a:solidFill>
                <a:latin typeface="Comic Sans MS" panose="030F0702030302020204" pitchFamily="66" charset="0"/>
              </a:rPr>
              <a:t>	Bağımlılık, </a:t>
            </a:r>
            <a:r>
              <a:rPr lang="tr-TR" sz="2400" dirty="0">
                <a:solidFill>
                  <a:srgbClr val="FFFFFF"/>
                </a:solidFill>
                <a:latin typeface="Comic Sans MS" panose="030F0702030302020204" pitchFamily="66" charset="0"/>
              </a:rPr>
              <a:t>kişinin kullandığı bir nesne veya yaptığı bir eylem üzerinde kontrolünü kaybetmesi ve onsuz bir yaşam sürememeye başlamasıdır. Yani kullanım ve davranışta irade kalkar ve kişi istese de istemese de bağımlı kullanımı veya davranışı sürdürür (Kodaman ve Dinç, 2016).</a:t>
            </a:r>
          </a:p>
        </p:txBody>
      </p:sp>
    </p:spTree>
    <p:extLst>
      <p:ext uri="{BB962C8B-B14F-4D97-AF65-F5344CB8AC3E}">
        <p14:creationId xmlns:p14="http://schemas.microsoft.com/office/powerpoint/2010/main" val="19190012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xmlns="" id="{3B6A4C79-62F0-4DFD-A156-0F1AB7D268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061" y="0"/>
            <a:ext cx="12191999"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7F7FF257-5D01-4829-AD0B-B2D6076B34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sz="quarter" idx="13"/>
          </p:nvPr>
        </p:nvSpPr>
        <p:spPr>
          <a:xfrm>
            <a:off x="1028098" y="883056"/>
            <a:ext cx="5720644" cy="4467013"/>
          </a:xfrm>
        </p:spPr>
        <p:txBody>
          <a:bodyPr>
            <a:noAutofit/>
          </a:bodyPr>
          <a:lstStyle/>
          <a:p>
            <a:pPr marL="0" indent="0">
              <a:lnSpc>
                <a:spcPct val="100000"/>
              </a:lnSpc>
              <a:buNone/>
            </a:pPr>
            <a:r>
              <a:rPr lang="tr-TR" sz="2200" b="1" dirty="0">
                <a:solidFill>
                  <a:schemeClr val="tx2"/>
                </a:solidFill>
                <a:latin typeface="Comic Sans MS" panose="030F0702030302020204" pitchFamily="66" charset="0"/>
              </a:rPr>
              <a:t>Davranışsal bağımlılık; </a:t>
            </a:r>
            <a:r>
              <a:rPr lang="tr-TR" sz="2200" dirty="0">
                <a:solidFill>
                  <a:schemeClr val="tx2"/>
                </a:solidFill>
                <a:latin typeface="Comic Sans MS" panose="030F0702030302020204" pitchFamily="66" charset="0"/>
              </a:rPr>
              <a:t>bir madde kullanılmamasına karşın madde bağımlılığında ortaya çıkan olumsuz sonuçların görülmesine neden olan alışkanlıklar şeklinde ifade edilmektedir (Sevindik, 2011, s. 10). </a:t>
            </a:r>
            <a:br>
              <a:rPr lang="tr-TR" sz="2200" dirty="0">
                <a:solidFill>
                  <a:schemeClr val="tx2"/>
                </a:solidFill>
                <a:latin typeface="Comic Sans MS" panose="030F0702030302020204" pitchFamily="66" charset="0"/>
              </a:rPr>
            </a:br>
            <a:endParaRPr lang="tr-TR" sz="2200" dirty="0">
              <a:solidFill>
                <a:schemeClr val="tx2"/>
              </a:solidFill>
              <a:latin typeface="Comic Sans MS" panose="030F0702030302020204" pitchFamily="66" charset="0"/>
            </a:endParaRPr>
          </a:p>
          <a:p>
            <a:pPr marL="0" indent="0">
              <a:lnSpc>
                <a:spcPct val="100000"/>
              </a:lnSpc>
              <a:buNone/>
            </a:pPr>
            <a:r>
              <a:rPr lang="tr-TR" sz="2200" dirty="0">
                <a:solidFill>
                  <a:schemeClr val="tx2"/>
                </a:solidFill>
                <a:latin typeface="Comic Sans MS" panose="030F0702030302020204" pitchFamily="66" charset="0"/>
              </a:rPr>
              <a:t>Birey zihinsel olarak sürekli bu davranışı yapmaya yönelmekte, onu düşünmektedir. Davranışı yapamadığında duygu durum bozukluğu yaşamakta, tolerans düzeyi düşmekte, yoksunluk belirtileri göstermekte ve çatışmaya yatkın olmaktadır.</a:t>
            </a:r>
          </a:p>
        </p:txBody>
      </p:sp>
      <p:pic>
        <p:nvPicPr>
          <p:cNvPr id="7" name="Graphic 6" descr="Hata">
            <a:extLst>
              <a:ext uri="{FF2B5EF4-FFF2-40B4-BE49-F238E27FC236}">
                <a16:creationId xmlns:a16="http://schemas.microsoft.com/office/drawing/2014/main" xmlns="" id="{6850D761-A2CC-4DB1-8B03-A446B1B8C3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10400" y="1324187"/>
            <a:ext cx="4209625" cy="4209625"/>
          </a:xfrm>
          <a:prstGeom prst="rect">
            <a:avLst/>
          </a:prstGeom>
        </p:spPr>
      </p:pic>
    </p:spTree>
    <p:extLst>
      <p:ext uri="{BB962C8B-B14F-4D97-AF65-F5344CB8AC3E}">
        <p14:creationId xmlns:p14="http://schemas.microsoft.com/office/powerpoint/2010/main" val="420538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3" name="Rectangle 52">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5" name="Rectangle 54">
            <a:extLst>
              <a:ext uri="{FF2B5EF4-FFF2-40B4-BE49-F238E27FC236}">
                <a16:creationId xmlns:a16="http://schemas.microsoft.com/office/drawing/2014/main" xmlns="" id="{094C9708-F6A4-4956-B261-A4A2C4DFE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7" name="Rectangle 56">
            <a:extLst>
              <a:ext uri="{FF2B5EF4-FFF2-40B4-BE49-F238E27FC236}">
                <a16:creationId xmlns:a16="http://schemas.microsoft.com/office/drawing/2014/main" xmlns="" id="{592DB257-3E16-4A3C-9E28-468282812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150"/>
            <a:ext cx="62546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9" name="Rectangle 58">
            <a:extLst>
              <a:ext uri="{FF2B5EF4-FFF2-40B4-BE49-F238E27FC236}">
                <a16:creationId xmlns:a16="http://schemas.microsoft.com/office/drawing/2014/main" xmlns="" id="{487685E6-1160-459B-8C70-301404C06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048" y="0"/>
            <a:ext cx="6251447"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p:cNvSpPr>
            <a:spLocks noGrp="1"/>
          </p:cNvSpPr>
          <p:nvPr>
            <p:ph sz="quarter" idx="13"/>
          </p:nvPr>
        </p:nvSpPr>
        <p:spPr>
          <a:xfrm>
            <a:off x="689168" y="567942"/>
            <a:ext cx="4952681" cy="4249551"/>
          </a:xfrm>
        </p:spPr>
        <p:txBody>
          <a:bodyPr>
            <a:normAutofit fontScale="92500" lnSpcReduction="10000"/>
          </a:bodyPr>
          <a:lstStyle/>
          <a:p>
            <a:pPr marL="0" indent="0">
              <a:buNone/>
            </a:pPr>
            <a:endParaRPr lang="tr-TR" sz="1800" b="1" dirty="0">
              <a:latin typeface="Comic Sans MS" panose="030F0702030302020204" pitchFamily="66" charset="0"/>
            </a:endParaRPr>
          </a:p>
          <a:p>
            <a:pPr marL="0" indent="0" algn="ctr">
              <a:buNone/>
            </a:pPr>
            <a:r>
              <a:rPr lang="tr-TR" sz="3000" b="1" i="1" dirty="0">
                <a:effectLst>
                  <a:outerShdw blurRad="38100" dist="38100" dir="2700000" algn="tl">
                    <a:srgbClr val="000000">
                      <a:alpha val="43137"/>
                    </a:srgbClr>
                  </a:outerShdw>
                </a:effectLst>
                <a:latin typeface="Monotype Corsiva" panose="03010101010201010101" pitchFamily="66" charset="0"/>
              </a:rPr>
              <a:t>Dijital oyun</a:t>
            </a:r>
          </a:p>
          <a:p>
            <a:pPr marL="0" indent="0">
              <a:buNone/>
            </a:pPr>
            <a:endParaRPr lang="tr-TR" sz="2400" b="1" dirty="0">
              <a:latin typeface="Comic Sans MS" panose="030F0702030302020204" pitchFamily="66" charset="0"/>
            </a:endParaRPr>
          </a:p>
          <a:p>
            <a:pPr marL="0" indent="0">
              <a:buNone/>
            </a:pPr>
            <a:r>
              <a:rPr lang="tr-TR" sz="2400" dirty="0">
                <a:latin typeface="Comic Sans MS" panose="030F0702030302020204" pitchFamily="66" charset="0"/>
              </a:rPr>
              <a:t>	</a:t>
            </a:r>
            <a:r>
              <a:rPr lang="tr-TR" sz="2400" dirty="0">
                <a:latin typeface="Monotype Corsiva" panose="03010101010201010101" pitchFamily="66" charset="0"/>
              </a:rPr>
              <a:t>Bilgisayar tabanlı, metin ya da görsellik üzerine inşa edilmiş, bilgisayar ya da oyun konsolu gibi elektronik platformlar üzerinde bir veya birden fazla kişinin fiziksel ya da çevrimiçi ağ üzerinden birlikte kullanabildiği bir eğlence ve boş zaman aktivitesi yazılımıdır.</a:t>
            </a:r>
          </a:p>
          <a:p>
            <a:pPr marL="0" indent="0">
              <a:buNone/>
            </a:pPr>
            <a:r>
              <a:rPr lang="tr-TR" sz="2400" dirty="0">
                <a:latin typeface="Monotype Corsiva" panose="03010101010201010101" pitchFamily="66" charset="0"/>
              </a:rPr>
              <a:t>(Ankara Kalkınma Ajansı, 2016).</a:t>
            </a:r>
          </a:p>
        </p:txBody>
      </p:sp>
      <p:pic>
        <p:nvPicPr>
          <p:cNvPr id="4" name="Resim 3" descr="Internet, Kafatası, Ağ, Simge, Tehlike, Virüs"/>
          <p:cNvPicPr/>
          <p:nvPr/>
        </p:nvPicPr>
        <p:blipFill rotWithShape="1">
          <a:blip r:embed="rId3">
            <a:extLst>
              <a:ext uri="{28A0092B-C50C-407E-A947-70E740481C1C}">
                <a14:useLocalDpi xmlns:a14="http://schemas.microsoft.com/office/drawing/2010/main" val="0"/>
              </a:ext>
            </a:extLst>
          </a:blip>
          <a:srcRect l="20279" r="24558" b="-2"/>
          <a:stretch/>
        </p:blipFill>
        <p:spPr bwMode="auto">
          <a:xfrm>
            <a:off x="6858001" y="567942"/>
            <a:ext cx="4724400" cy="5716862"/>
          </a:xfrm>
          <a:prstGeom prst="rect">
            <a:avLst/>
          </a:prstGeom>
          <a:noFill/>
        </p:spPr>
      </p:pic>
    </p:spTree>
    <p:extLst>
      <p:ext uri="{BB962C8B-B14F-4D97-AF65-F5344CB8AC3E}">
        <p14:creationId xmlns:p14="http://schemas.microsoft.com/office/powerpoint/2010/main" val="250405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E8B2F707-EF35-4955-8439-F76145F3C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xmlns="" id="{3C8134F5-D8B2-4E75-AB7D-52504044EC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blipFill dpi="0" rotWithShape="1">
            <a:blip r:embed="rId2">
              <a:alphaModFix amt="1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Resim 3" descr="Çocuklar, Kazanç, Başarı, Video Oyunu, Oyun, Mutlu"/>
          <p:cNvPicPr/>
          <p:nvPr/>
        </p:nvPicPr>
        <p:blipFill rotWithShape="1">
          <a:blip r:embed="rId3">
            <a:alphaModFix amt="60000"/>
            <a:extLst>
              <a:ext uri="{28A0092B-C50C-407E-A947-70E740481C1C}">
                <a14:useLocalDpi xmlns:a14="http://schemas.microsoft.com/office/drawing/2010/main" val="0"/>
              </a:ext>
            </a:extLst>
          </a:blip>
          <a:srcRect r="-1" b="15725"/>
          <a:stretch/>
        </p:blipFill>
        <p:spPr bwMode="auto">
          <a:xfrm>
            <a:off x="1524" y="688"/>
            <a:ext cx="12188952" cy="6856624"/>
          </a:xfrm>
          <a:prstGeom prst="rect">
            <a:avLst/>
          </a:prstGeom>
          <a:noFill/>
        </p:spPr>
      </p:pic>
      <p:sp>
        <p:nvSpPr>
          <p:cNvPr id="3" name="İçerik Yer Tutucusu 2"/>
          <p:cNvSpPr>
            <a:spLocks noGrp="1"/>
          </p:cNvSpPr>
          <p:nvPr>
            <p:ph sz="quarter" idx="13"/>
          </p:nvPr>
        </p:nvSpPr>
        <p:spPr>
          <a:xfrm>
            <a:off x="1219202" y="3187083"/>
            <a:ext cx="9954076" cy="2756517"/>
          </a:xfrm>
        </p:spPr>
        <p:txBody>
          <a:bodyPr anchor="ctr">
            <a:normAutofit fontScale="92500" lnSpcReduction="10000"/>
          </a:bodyPr>
          <a:lstStyle/>
          <a:p>
            <a:pPr marL="0" indent="0" algn="ctr">
              <a:lnSpc>
                <a:spcPct val="100000"/>
              </a:lnSpc>
              <a:buNone/>
            </a:pPr>
            <a:endParaRPr lang="tr-TR" sz="1700" b="1" i="1" dirty="0">
              <a:solidFill>
                <a:srgbClr val="FFFFFF"/>
              </a:solidFill>
              <a:latin typeface="Comic Sans MS" panose="030F0702030302020204" pitchFamily="66" charset="0"/>
            </a:endParaRPr>
          </a:p>
          <a:p>
            <a:pPr marL="0" indent="0" algn="ctr">
              <a:lnSpc>
                <a:spcPct val="100000"/>
              </a:lnSpc>
              <a:buNone/>
            </a:pPr>
            <a:r>
              <a:rPr lang="tr-TR" sz="3000" b="1" dirty="0">
                <a:solidFill>
                  <a:srgbClr val="FFFFFF"/>
                </a:solidFill>
                <a:effectLst>
                  <a:outerShdw blurRad="38100" dist="38100" dir="2700000" algn="tl">
                    <a:srgbClr val="000000">
                      <a:alpha val="43137"/>
                    </a:srgbClr>
                  </a:outerShdw>
                </a:effectLst>
                <a:latin typeface="Monotype Corsiva" panose="03010101010201010101" pitchFamily="66" charset="0"/>
              </a:rPr>
              <a:t>Dijital Oyun Bağımlılığı </a:t>
            </a:r>
          </a:p>
          <a:p>
            <a:pPr marL="0" indent="0" algn="ctr">
              <a:lnSpc>
                <a:spcPct val="100000"/>
              </a:lnSpc>
              <a:buNone/>
            </a:pPr>
            <a:r>
              <a:rPr lang="tr-TR" sz="2400" b="1" dirty="0">
                <a:solidFill>
                  <a:srgbClr val="FFFFFF"/>
                </a:solidFill>
                <a:latin typeface="Comic Sans MS" panose="030F0702030302020204" pitchFamily="66" charset="0"/>
              </a:rPr>
              <a:t>	</a:t>
            </a:r>
          </a:p>
          <a:p>
            <a:pPr marL="0" indent="0" algn="ctr">
              <a:lnSpc>
                <a:spcPct val="100000"/>
              </a:lnSpc>
              <a:buNone/>
            </a:pPr>
            <a:r>
              <a:rPr lang="tr-TR" sz="2400" b="1" dirty="0">
                <a:solidFill>
                  <a:srgbClr val="FFFFFF"/>
                </a:solidFill>
                <a:latin typeface="Comic Sans MS" panose="030F0702030302020204" pitchFamily="66" charset="0"/>
              </a:rPr>
              <a:t>	</a:t>
            </a:r>
            <a:r>
              <a:rPr lang="tr-TR" sz="2400" dirty="0">
                <a:solidFill>
                  <a:srgbClr val="FFFFFF"/>
                </a:solidFill>
                <a:latin typeface="Monotype Corsiva" panose="03010101010201010101" pitchFamily="66" charset="0"/>
              </a:rPr>
              <a:t>Çocuğun uzun süre oyun oynamayı bırakamaması, oyunu gerçek hayatıyla ilişkilendirmesi, oyunu oynamaktan dolayı sorumluluklarını aksatması ve oyun oynamayı başka etkinliklere tercih etmesi gibi sonuçları olan bir durum olarak adlandırılmıştır.</a:t>
            </a:r>
          </a:p>
          <a:p>
            <a:pPr marL="0" indent="0" algn="ctr">
              <a:lnSpc>
                <a:spcPct val="100000"/>
              </a:lnSpc>
              <a:buNone/>
            </a:pPr>
            <a:r>
              <a:rPr lang="tr-TR" sz="2400" dirty="0">
                <a:solidFill>
                  <a:srgbClr val="FFFFFF"/>
                </a:solidFill>
                <a:latin typeface="Monotype Corsiva" panose="03010101010201010101" pitchFamily="66" charset="0"/>
              </a:rPr>
              <a:t> (</a:t>
            </a:r>
            <a:r>
              <a:rPr lang="tr-TR" sz="2400" dirty="0" err="1">
                <a:solidFill>
                  <a:srgbClr val="FFFFFF"/>
                </a:solidFill>
                <a:latin typeface="Monotype Corsiva" panose="03010101010201010101" pitchFamily="66" charset="0"/>
              </a:rPr>
              <a:t>Akt</a:t>
            </a:r>
            <a:r>
              <a:rPr lang="tr-TR" sz="2400" dirty="0">
                <a:solidFill>
                  <a:srgbClr val="FFFFFF"/>
                </a:solidFill>
                <a:latin typeface="Monotype Corsiva" panose="03010101010201010101" pitchFamily="66" charset="0"/>
              </a:rPr>
              <a:t>. Köksal, 2015).</a:t>
            </a:r>
          </a:p>
        </p:txBody>
      </p:sp>
    </p:spTree>
    <p:extLst>
      <p:ext uri="{BB962C8B-B14F-4D97-AF65-F5344CB8AC3E}">
        <p14:creationId xmlns:p14="http://schemas.microsoft.com/office/powerpoint/2010/main" val="14630013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7" name="İçerik Yer Tutucusu 2"/>
          <p:cNvSpPr>
            <a:spLocks noGrp="1"/>
          </p:cNvSpPr>
          <p:nvPr>
            <p:ph sz="quarter" idx="13"/>
          </p:nvPr>
        </p:nvSpPr>
        <p:spPr>
          <a:xfrm>
            <a:off x="417251" y="888326"/>
            <a:ext cx="5145030" cy="5076093"/>
          </a:xfrm>
        </p:spPr>
        <p:txBody>
          <a:bodyPr>
            <a:normAutofit fontScale="92500" lnSpcReduction="20000"/>
          </a:bodyPr>
          <a:lstStyle/>
          <a:p>
            <a:pPr marL="0" indent="0">
              <a:buNone/>
            </a:pPr>
            <a:r>
              <a:rPr lang="tr-TR" sz="2400" dirty="0">
                <a:solidFill>
                  <a:schemeClr val="tx2"/>
                </a:solidFill>
                <a:latin typeface="Comic Sans MS" panose="030F0702030302020204" pitchFamily="66" charset="0"/>
              </a:rPr>
              <a:t>	İnternet bağımlılığı her yaşta görülebilen bir bağımlılık türüdür ancak ergenlik döneminde hızlı ve büyük değişimlerin gerçekleşmesi ile duygulanımda görülen iniş ve çıkışlar ergenliği risk faktörlerinin fazla olduğu bir dönem haline getirmektedir. </a:t>
            </a:r>
            <a:br>
              <a:rPr lang="tr-TR" sz="2400" dirty="0">
                <a:solidFill>
                  <a:schemeClr val="tx2"/>
                </a:solidFill>
                <a:latin typeface="Comic Sans MS" panose="030F0702030302020204" pitchFamily="66" charset="0"/>
              </a:rPr>
            </a:br>
            <a:r>
              <a:rPr lang="tr-TR" sz="2400" dirty="0">
                <a:solidFill>
                  <a:schemeClr val="tx2"/>
                </a:solidFill>
                <a:latin typeface="Comic Sans MS" panose="030F0702030302020204" pitchFamily="66" charset="0"/>
              </a:rPr>
              <a:t/>
            </a:r>
            <a:br>
              <a:rPr lang="tr-TR" sz="2400" dirty="0">
                <a:solidFill>
                  <a:schemeClr val="tx2"/>
                </a:solidFill>
                <a:latin typeface="Comic Sans MS" panose="030F0702030302020204" pitchFamily="66" charset="0"/>
              </a:rPr>
            </a:br>
            <a:r>
              <a:rPr lang="tr-TR" sz="2400" dirty="0">
                <a:solidFill>
                  <a:schemeClr val="tx2"/>
                </a:solidFill>
                <a:latin typeface="Comic Sans MS" panose="030F0702030302020204" pitchFamily="66" charset="0"/>
              </a:rPr>
              <a:t>	Ergenlerin bu zorlu dönemi başarıyla atlatmaları ebeveynleri ve akranlarıyla sağlıklı ilişkiler kurabilmeleri ile yakından ilişkilidir (Bayraktar, 2007; Gürcan, 2010; Kozaklı, 2006).</a:t>
            </a:r>
          </a:p>
        </p:txBody>
      </p:sp>
      <p:sp>
        <p:nvSpPr>
          <p:cNvPr id="27" name="Rectangle 26">
            <a:extLst>
              <a:ext uri="{FF2B5EF4-FFF2-40B4-BE49-F238E27FC236}">
                <a16:creationId xmlns:a16="http://schemas.microsoft.com/office/drawing/2014/main" xmlns="" id="{094C9708-F6A4-4956-B261-A4A2C4DFE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xmlns="" id="{592DB257-3E16-4A3C-9E28-468282812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xmlns="" id="{487685E6-1160-459B-8C70-301404C06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Bilgisayar">
            <a:extLst>
              <a:ext uri="{FF2B5EF4-FFF2-40B4-BE49-F238E27FC236}">
                <a16:creationId xmlns:a16="http://schemas.microsoft.com/office/drawing/2014/main" xmlns="" id="{A67896A6-D57A-45F2-8D90-10AE78925C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58001" y="1064173"/>
            <a:ext cx="4724400" cy="4724400"/>
          </a:xfrm>
          <a:prstGeom prst="rect">
            <a:avLst/>
          </a:prstGeom>
        </p:spPr>
      </p:pic>
    </p:spTree>
    <p:extLst>
      <p:ext uri="{BB962C8B-B14F-4D97-AF65-F5344CB8AC3E}">
        <p14:creationId xmlns:p14="http://schemas.microsoft.com/office/powerpoint/2010/main" val="185022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A4FB2F27-3F7D-440E-A905-86607A926A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6" name="Rectangle 25">
            <a:extLst>
              <a:ext uri="{FF2B5EF4-FFF2-40B4-BE49-F238E27FC236}">
                <a16:creationId xmlns:a16="http://schemas.microsoft.com/office/drawing/2014/main" xmlns="" id="{AF678C14-A033-4139-BCA9-8382B03964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8" name="Picture 27">
            <a:extLst>
              <a:ext uri="{FF2B5EF4-FFF2-40B4-BE49-F238E27FC236}">
                <a16:creationId xmlns:a16="http://schemas.microsoft.com/office/drawing/2014/main" xmlns="" id="{18CBEC9D-9F9B-4383-B986-DE5B184A9A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6" name="İçerik Yer Tutucusu 2"/>
          <p:cNvSpPr>
            <a:spLocks noGrp="1"/>
          </p:cNvSpPr>
          <p:nvPr>
            <p:ph sz="quarter" idx="13"/>
          </p:nvPr>
        </p:nvSpPr>
        <p:spPr>
          <a:xfrm>
            <a:off x="230818" y="1020266"/>
            <a:ext cx="7093259" cy="4817465"/>
          </a:xfrm>
        </p:spPr>
        <p:txBody>
          <a:bodyPr>
            <a:normAutofit/>
          </a:bodyPr>
          <a:lstStyle/>
          <a:p>
            <a:pPr marL="0" indent="0">
              <a:lnSpc>
                <a:spcPct val="100000"/>
              </a:lnSpc>
              <a:buNone/>
            </a:pPr>
            <a:endParaRPr lang="tr-TR" sz="1000" b="1" i="1" dirty="0">
              <a:solidFill>
                <a:schemeClr val="tx2"/>
              </a:solidFill>
              <a:effectLst>
                <a:outerShdw blurRad="38100" dist="38100" dir="2700000" algn="tl">
                  <a:srgbClr val="000000">
                    <a:alpha val="43137"/>
                  </a:srgbClr>
                </a:outerShdw>
              </a:effectLst>
              <a:latin typeface="Comic Sans MS" panose="030F0702030302020204" pitchFamily="66" charset="0"/>
            </a:endParaRP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Dijital Oyun Bağımlılığı İçin Tanı Ölçütleri</a:t>
            </a:r>
          </a:p>
          <a:p>
            <a:pPr marL="0" indent="0">
              <a:lnSpc>
                <a:spcPct val="100000"/>
              </a:lnSpc>
              <a:buNone/>
            </a:pPr>
            <a:endPar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endParaRP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1. Dikkat Çekme (Önem Atfetme)</a:t>
            </a: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2. Duygu Durum Değişikliği</a:t>
            </a: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3. Tolerans</a:t>
            </a: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4. Geri Çekilme</a:t>
            </a: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5. Çatışma</a:t>
            </a:r>
          </a:p>
          <a:p>
            <a:pPr marL="0" indent="0">
              <a:lnSpc>
                <a:spcPct val="100000"/>
              </a:lnSpc>
              <a:buNone/>
            </a:pPr>
            <a:r>
              <a:rPr lang="tr-TR" sz="2400" dirty="0">
                <a:solidFill>
                  <a:schemeClr val="tx2"/>
                </a:solidFill>
                <a:effectLst>
                  <a:outerShdw blurRad="38100" dist="38100" dir="2700000" algn="tl">
                    <a:srgbClr val="000000">
                      <a:alpha val="43137"/>
                    </a:srgbClr>
                  </a:outerShdw>
                </a:effectLst>
                <a:latin typeface="Bookman Old Style" panose="02050604050505020204" pitchFamily="18" charset="0"/>
              </a:rPr>
              <a:t>6. Nüksetme</a:t>
            </a:r>
          </a:p>
        </p:txBody>
      </p:sp>
      <p:pic>
        <p:nvPicPr>
          <p:cNvPr id="9" name="Resim 8" descr="Cep Telefonu, Batan, Gerçeküstü, Adam, Kişi">
            <a:extLst>
              <a:ext uri="{FF2B5EF4-FFF2-40B4-BE49-F238E27FC236}">
                <a16:creationId xmlns:a16="http://schemas.microsoft.com/office/drawing/2014/main" xmlns="" id="{98FDA447-DE49-624A-87A3-4B4E45BF6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02641" y="1020267"/>
            <a:ext cx="4741631" cy="4817466"/>
          </a:xfrm>
          <a:prstGeom prst="rect">
            <a:avLst/>
          </a:prstGeom>
          <a:noFill/>
        </p:spPr>
      </p:pic>
      <p:pic>
        <p:nvPicPr>
          <p:cNvPr id="30" name="Picture 29">
            <a:extLst>
              <a:ext uri="{FF2B5EF4-FFF2-40B4-BE49-F238E27FC236}">
                <a16:creationId xmlns:a16="http://schemas.microsoft.com/office/drawing/2014/main" xmlns="" id="{AFE52FC7-B3EF-46A4-B8CE-292164EC928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181618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9">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1" name="Picture 21">
            <a:extLst>
              <a:ext uri="{FF2B5EF4-FFF2-40B4-BE49-F238E27FC236}">
                <a16:creationId xmlns:a16="http://schemas.microsoft.com/office/drawing/2014/main" xmlns="" id="{1CB7E8AE-A3AC-4BB7-A5C6-F00EC697B26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3" name="Rectangle 23">
            <a:extLst>
              <a:ext uri="{FF2B5EF4-FFF2-40B4-BE49-F238E27FC236}">
                <a16:creationId xmlns:a16="http://schemas.microsoft.com/office/drawing/2014/main" xmlns="" id="{DE61FBD7-E37C-4B38-BE44-A6D4978D7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4" name="Rectangle 25">
            <a:extLst>
              <a:ext uri="{FF2B5EF4-FFF2-40B4-BE49-F238E27FC236}">
                <a16:creationId xmlns:a16="http://schemas.microsoft.com/office/drawing/2014/main" xmlns="" id="{34F8020C-60BB-4357-8207-13221A99AE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8" name="Rectangle 27">
            <a:extLst>
              <a:ext uri="{FF2B5EF4-FFF2-40B4-BE49-F238E27FC236}">
                <a16:creationId xmlns:a16="http://schemas.microsoft.com/office/drawing/2014/main" xmlns="" id="{392BFCFE-FD78-4EDF-BEFE-CC444DC5F3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0" name="Picture 29">
            <a:extLst>
              <a:ext uri="{FF2B5EF4-FFF2-40B4-BE49-F238E27FC236}">
                <a16:creationId xmlns:a16="http://schemas.microsoft.com/office/drawing/2014/main" xmlns="" id="{ED576C57-47BA-4566-87D4-DA179E259CC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alphaModFix amt="60000"/>
            <a:extLst>
              <a:ext uri="{28A0092B-C50C-407E-A947-70E740481C1C}">
                <a14:useLocalDpi xmlns:a14="http://schemas.microsoft.com/office/drawing/2010/main" val="0"/>
              </a:ext>
            </a:extLst>
          </a:blip>
          <a:srcRect t="37018" r="40625"/>
          <a:stretch/>
        </p:blipFill>
        <p:spPr>
          <a:xfrm rot="16200000">
            <a:off x="69883" y="-43975"/>
            <a:ext cx="1447800" cy="1535750"/>
          </a:xfrm>
          <a:prstGeom prst="rect">
            <a:avLst/>
          </a:prstGeom>
        </p:spPr>
      </p:pic>
      <p:pic>
        <p:nvPicPr>
          <p:cNvPr id="32" name="Picture 31">
            <a:extLst>
              <a:ext uri="{FF2B5EF4-FFF2-40B4-BE49-F238E27FC236}">
                <a16:creationId xmlns:a16="http://schemas.microsoft.com/office/drawing/2014/main" xmlns="" id="{B3A8B115-875D-4B9A-8153-2CD893FCFB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duotone>
              <a:schemeClr val="accent1">
                <a:shade val="45000"/>
                <a:satMod val="135000"/>
              </a:schemeClr>
              <a:prstClr val="white"/>
            </a:duotone>
            <a:alphaModFix amt="60000"/>
            <a:extLst>
              <a:ext uri="{28A0092B-C50C-407E-A947-70E740481C1C}">
                <a14:useLocalDpi xmlns:a14="http://schemas.microsoft.com/office/drawing/2010/main" val="0"/>
              </a:ext>
            </a:extLst>
          </a:blip>
          <a:srcRect r="46048"/>
          <a:stretch/>
        </p:blipFill>
        <p:spPr>
          <a:xfrm>
            <a:off x="10814364" y="3672852"/>
            <a:ext cx="1371600" cy="2548349"/>
          </a:xfrm>
          <a:prstGeom prst="rect">
            <a:avLst/>
          </a:prstGeom>
        </p:spPr>
      </p:pic>
      <p:graphicFrame>
        <p:nvGraphicFramePr>
          <p:cNvPr id="5" name="İçerik Yer Tutucusu 2">
            <a:extLst>
              <a:ext uri="{FF2B5EF4-FFF2-40B4-BE49-F238E27FC236}">
                <a16:creationId xmlns:a16="http://schemas.microsoft.com/office/drawing/2014/main" xmlns="" id="{1C535609-2738-415E-A619-EF96DF280260}"/>
              </a:ext>
            </a:extLst>
          </p:cNvPr>
          <p:cNvGraphicFramePr>
            <a:graphicFrameLocks noGrp="1"/>
          </p:cNvGraphicFramePr>
          <p:nvPr>
            <p:ph sz="quarter" idx="13"/>
            <p:extLst>
              <p:ext uri="{D42A27DB-BD31-4B8C-83A1-F6EECF244321}">
                <p14:modId xmlns:p14="http://schemas.microsoft.com/office/powerpoint/2010/main" val="357627254"/>
              </p:ext>
            </p:extLst>
          </p:nvPr>
        </p:nvGraphicFramePr>
        <p:xfrm>
          <a:off x="1197268" y="636800"/>
          <a:ext cx="10156531" cy="55401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51707667"/>
      </p:ext>
    </p:extLst>
  </p:cSld>
  <p:clrMapOvr>
    <a:masterClrMapping/>
  </p:clrMapOvr>
</p:sld>
</file>

<file path=ppt/theme/theme1.xml><?xml version="1.0" encoding="utf-8"?>
<a:theme xmlns:a="http://schemas.openxmlformats.org/drawingml/2006/main" name="BlockprintVTI">
  <a:themeElements>
    <a:clrScheme name="AnalogousFromLightSeedRightStep">
      <a:dk1>
        <a:srgbClr val="000000"/>
      </a:dk1>
      <a:lt1>
        <a:srgbClr val="FFFFFF"/>
      </a:lt1>
      <a:dk2>
        <a:srgbClr val="2F3920"/>
      </a:dk2>
      <a:lt2>
        <a:srgbClr val="E2E6E8"/>
      </a:lt2>
      <a:accent1>
        <a:srgbClr val="BC9B84"/>
      </a:accent1>
      <a:accent2>
        <a:srgbClr val="ABA175"/>
      </a:accent2>
      <a:accent3>
        <a:srgbClr val="9CA57D"/>
      </a:accent3>
      <a:accent4>
        <a:srgbClr val="88AC75"/>
      </a:accent4>
      <a:accent5>
        <a:srgbClr val="81AC84"/>
      </a:accent5>
      <a:accent6>
        <a:srgbClr val="77AE92"/>
      </a:accent6>
      <a:hlink>
        <a:srgbClr val="5986A5"/>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205</TotalTime>
  <Words>2221</Words>
  <Application>Microsoft Office PowerPoint</Application>
  <PresentationFormat>Özel</PresentationFormat>
  <Paragraphs>144</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BlockprintVTI</vt:lpstr>
      <vt:lpstr>Davranışsal Bağımlılık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Davranışsal Bağımlılık</dc:title>
  <dc:creator>leyla kavlak</dc:creator>
  <cp:lastModifiedBy>SELÇUK MÜDÜR</cp:lastModifiedBy>
  <cp:revision>7</cp:revision>
  <dcterms:created xsi:type="dcterms:W3CDTF">2021-11-30T10:18:51Z</dcterms:created>
  <dcterms:modified xsi:type="dcterms:W3CDTF">2021-12-22T06:37:26Z</dcterms:modified>
</cp:coreProperties>
</file>